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Lst>
  <p:sldSz cx="18288000" cy="10287000"/>
  <p:notesSz cx="6858000" cy="9144000"/>
  <p:embeddedFontLst>
    <p:embeddedFont>
      <p:font typeface="Cambria Math" panose="02040503050406030204" pitchFamily="18" charset="0"/>
      <p:regular r:id="rId21"/>
    </p:embeddedFont>
    <p:embeddedFont>
      <p:font typeface="Inter" panose="020B0604020202020204" charset="0"/>
      <p:regular r:id="rId22"/>
      <p:bold r:id="rId23"/>
      <p:italic r:id="rId24"/>
      <p:boldItalic r:id="rId25"/>
    </p:embeddedFont>
    <p:embeddedFont>
      <p:font typeface="Inter Light" panose="020B060402020202020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Montserrat Medium" panose="00000600000000000000" pitchFamily="2" charset="0"/>
      <p:regular r:id="rId34"/>
      <p: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36" y="-18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 name="Google Shape;3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18" y="0"/>
            <a:ext cx="18288000" cy="10295938"/>
          </a:xfrm>
          <a:prstGeom prst="rect">
            <a:avLst/>
          </a:prstGeom>
          <a:noFill/>
          <a:ln>
            <a:noFill/>
          </a:ln>
        </p:spPr>
      </p:pic>
      <p:pic>
        <p:nvPicPr>
          <p:cNvPr id="17" name="Google Shape;17;p3"/>
          <p:cNvPicPr preferRelativeResize="0"/>
          <p:nvPr/>
        </p:nvPicPr>
        <p:blipFill>
          <a:blip r:embed="rId3">
            <a:alphaModFix/>
          </a:blip>
          <a:stretch>
            <a:fillRect/>
          </a:stretch>
        </p:blipFill>
        <p:spPr>
          <a:xfrm>
            <a:off x="4013225" y="0"/>
            <a:ext cx="10261600" cy="10287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18" y="0"/>
            <a:ext cx="18288000" cy="10295938"/>
          </a:xfrm>
          <a:prstGeom prst="rect">
            <a:avLst/>
          </a:prstGeom>
          <a:noFill/>
          <a:ln>
            <a:noFill/>
          </a:ln>
        </p:spPr>
      </p:pic>
      <p:pic>
        <p:nvPicPr>
          <p:cNvPr id="20" name="Google Shape;20;p4"/>
          <p:cNvPicPr preferRelativeResize="0"/>
          <p:nvPr/>
        </p:nvPicPr>
        <p:blipFill>
          <a:blip r:embed="rId3">
            <a:alphaModFix/>
          </a:blip>
          <a:stretch>
            <a:fillRect/>
          </a:stretch>
        </p:blipFill>
        <p:spPr>
          <a:xfrm>
            <a:off x="-2352775" y="-245300"/>
            <a:ext cx="10885824" cy="1091121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mt="50000"/>
            </a:blip>
            <a:stretch>
              <a:fillRect t="-9219" b="-9219"/>
            </a:stretch>
          </a:blipFill>
          <a:ln>
            <a:noFill/>
          </a:ln>
        </p:spPr>
      </p:sp>
      <p:pic>
        <p:nvPicPr>
          <p:cNvPr id="23" name="Google Shape;23;p5"/>
          <p:cNvPicPr preferRelativeResize="0"/>
          <p:nvPr/>
        </p:nvPicPr>
        <p:blipFill>
          <a:blip r:embed="rId3">
            <a:alphaModFix/>
          </a:blip>
          <a:stretch>
            <a:fillRect/>
          </a:stretch>
        </p:blipFill>
        <p:spPr>
          <a:xfrm>
            <a:off x="2400913" y="5421825"/>
            <a:ext cx="13486175" cy="141204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
        <p:cNvGrpSpPr/>
        <p:nvPr/>
      </p:nvGrpSpPr>
      <p:grpSpPr>
        <a:xfrm>
          <a:off x="0" y="0"/>
          <a:ext cx="0" cy="0"/>
          <a:chOff x="0" y="0"/>
          <a:chExt cx="0" cy="0"/>
        </a:xfrm>
      </p:grpSpPr>
      <p:sp>
        <p:nvSpPr>
          <p:cNvPr id="25" name="Google Shape;25;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mt="50000"/>
            </a:blip>
            <a:stretch>
              <a:fillRect t="-9219" b="-9219"/>
            </a:stretch>
          </a:blipFill>
          <a:ln>
            <a:noFill/>
          </a:ln>
        </p:spPr>
      </p:sp>
      <p:pic>
        <p:nvPicPr>
          <p:cNvPr id="26" name="Google Shape;26;p6"/>
          <p:cNvPicPr preferRelativeResize="0"/>
          <p:nvPr/>
        </p:nvPicPr>
        <p:blipFill>
          <a:blip r:embed="rId3">
            <a:alphaModFix/>
          </a:blip>
          <a:stretch>
            <a:fillRect/>
          </a:stretch>
        </p:blipFill>
        <p:spPr>
          <a:xfrm>
            <a:off x="9337635" y="-806925"/>
            <a:ext cx="12032355" cy="1205802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mt="50000"/>
            </a:blip>
            <a:stretch>
              <a:fillRect t="-9219" b="-9219"/>
            </a:stretch>
          </a:blipFill>
          <a:ln>
            <a:noFill/>
          </a:ln>
        </p:spPr>
      </p:sp>
      <p:pic>
        <p:nvPicPr>
          <p:cNvPr id="29" name="Google Shape;29;p7"/>
          <p:cNvPicPr preferRelativeResize="0"/>
          <p:nvPr/>
        </p:nvPicPr>
        <p:blipFill>
          <a:blip r:embed="rId3">
            <a:alphaModFix/>
          </a:blip>
          <a:stretch>
            <a:fillRect/>
          </a:stretch>
        </p:blipFill>
        <p:spPr>
          <a:xfrm>
            <a:off x="1311774" y="-10471354"/>
            <a:ext cx="15664451" cy="1561087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mt="50000"/>
            </a:blip>
            <a:stretch>
              <a:fillRect t="-9219" b="-9219"/>
            </a:stretch>
          </a:blipFill>
          <a:ln>
            <a:noFill/>
          </a:ln>
        </p:spPr>
      </p:sp>
      <p:pic>
        <p:nvPicPr>
          <p:cNvPr id="32" name="Google Shape;32;p8"/>
          <p:cNvPicPr preferRelativeResize="0"/>
          <p:nvPr/>
        </p:nvPicPr>
        <p:blipFill>
          <a:blip r:embed="rId3">
            <a:alphaModFix/>
          </a:blip>
          <a:stretch>
            <a:fillRect/>
          </a:stretch>
        </p:blipFill>
        <p:spPr>
          <a:xfrm>
            <a:off x="-12528000" y="-7555523"/>
            <a:ext cx="27784750" cy="2652304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mt="50000"/>
            </a:blip>
            <a:stretch>
              <a:fillRect t="-9219" b="-9219"/>
            </a:stretch>
          </a:blipFill>
          <a:ln>
            <a:noFill/>
          </a:ln>
        </p:spPr>
      </p:sp>
      <p:pic>
        <p:nvPicPr>
          <p:cNvPr id="35" name="Google Shape;35;p9"/>
          <p:cNvPicPr preferRelativeResize="0"/>
          <p:nvPr/>
        </p:nvPicPr>
        <p:blipFill>
          <a:blip r:embed="rId3">
            <a:alphaModFix/>
          </a:blip>
          <a:stretch>
            <a:fillRect/>
          </a:stretch>
        </p:blipFill>
        <p:spPr>
          <a:xfrm>
            <a:off x="887712" y="6338400"/>
            <a:ext cx="16279224" cy="1603285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Inter"/>
              <a:buNone/>
              <a:defRPr sz="4400" i="0" u="none" strike="noStrike" cap="none">
                <a:solidFill>
                  <a:schemeClr val="lt1"/>
                </a:solidFill>
                <a:latin typeface="Inter"/>
                <a:ea typeface="Inter"/>
                <a:cs typeface="Inter"/>
                <a:sym typeface="Inter"/>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Inter"/>
              <a:buChar char="•"/>
              <a:defRPr sz="3200" i="0" u="none" strike="noStrike" cap="none">
                <a:solidFill>
                  <a:schemeClr val="lt1"/>
                </a:solidFill>
                <a:latin typeface="Inter"/>
                <a:ea typeface="Inter"/>
                <a:cs typeface="Inter"/>
                <a:sym typeface="Inter"/>
              </a:defRPr>
            </a:lvl1pPr>
            <a:lvl2pPr marL="914400" marR="0" lvl="1" indent="-406400" algn="l" rtl="0">
              <a:spcBef>
                <a:spcPts val="560"/>
              </a:spcBef>
              <a:spcAft>
                <a:spcPts val="0"/>
              </a:spcAft>
              <a:buClr>
                <a:schemeClr val="lt1"/>
              </a:buClr>
              <a:buSzPts val="2800"/>
              <a:buFont typeface="Inter"/>
              <a:buChar char="–"/>
              <a:defRPr sz="2800" i="0" u="none" strike="noStrike" cap="none">
                <a:solidFill>
                  <a:schemeClr val="lt1"/>
                </a:solidFill>
                <a:latin typeface="Inter"/>
                <a:ea typeface="Inter"/>
                <a:cs typeface="Inter"/>
                <a:sym typeface="Inter"/>
              </a:defRPr>
            </a:lvl2pPr>
            <a:lvl3pPr marL="1371600" marR="0" lvl="2" indent="-381000" algn="l" rtl="0">
              <a:spcBef>
                <a:spcPts val="480"/>
              </a:spcBef>
              <a:spcAft>
                <a:spcPts val="0"/>
              </a:spcAft>
              <a:buClr>
                <a:schemeClr val="lt1"/>
              </a:buClr>
              <a:buSzPts val="2400"/>
              <a:buFont typeface="Inter"/>
              <a:buChar char="•"/>
              <a:defRPr sz="2400" i="0" u="none" strike="noStrike" cap="none">
                <a:solidFill>
                  <a:schemeClr val="lt1"/>
                </a:solidFill>
                <a:latin typeface="Inter"/>
                <a:ea typeface="Inter"/>
                <a:cs typeface="Inter"/>
                <a:sym typeface="Inter"/>
              </a:defRPr>
            </a:lvl3pPr>
            <a:lvl4pPr marL="1828800" marR="0" lvl="3" indent="-355600" algn="l" rtl="0">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4pPr>
            <a:lvl5pPr marL="2286000" marR="0" lvl="4" indent="-355600" algn="l" rtl="0">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5pPr>
            <a:lvl6pPr marL="2743200" marR="0" lvl="5" indent="-355600" algn="l" rtl="0">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6pPr>
            <a:lvl7pPr marL="3200400" marR="0" lvl="6" indent="-355600" algn="l" rtl="0">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7pPr>
            <a:lvl8pPr marL="3657600" marR="0" lvl="7" indent="-355600" algn="l" rtl="0">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8pPr>
            <a:lvl9pPr marL="4114800" marR="0" lvl="8" indent="-355600" algn="l" rtl="0">
              <a:spcBef>
                <a:spcPts val="400"/>
              </a:spcBef>
              <a:spcAft>
                <a:spcPts val="0"/>
              </a:spcAft>
              <a:buClr>
                <a:schemeClr val="lt1"/>
              </a:buClr>
              <a:buSzPts val="2000"/>
              <a:buFont typeface="Inter"/>
              <a:buChar char="•"/>
              <a:defRPr sz="2000" i="0" u="none" strike="noStrike" cap="none">
                <a:solidFill>
                  <a:schemeClr val="lt1"/>
                </a:solidFill>
                <a:latin typeface="Inter"/>
                <a:ea typeface="Inter"/>
                <a:cs typeface="Inter"/>
                <a:sym typeface="Inter"/>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1"/>
              </a:buClr>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lt1"/>
              </a:buClr>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Clr>
                <a:schemeClr val="lt1"/>
              </a:buClr>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9"/>
        <p:cNvGrpSpPr/>
        <p:nvPr/>
      </p:nvGrpSpPr>
      <p:grpSpPr>
        <a:xfrm>
          <a:off x="0" y="0"/>
          <a:ext cx="0" cy="0"/>
          <a:chOff x="0" y="0"/>
          <a:chExt cx="0" cy="0"/>
        </a:xfrm>
      </p:grpSpPr>
      <p:pic>
        <p:nvPicPr>
          <p:cNvPr id="40" name="Google Shape;40;p10"/>
          <p:cNvPicPr preferRelativeResize="0"/>
          <p:nvPr/>
        </p:nvPicPr>
        <p:blipFill>
          <a:blip r:embed="rId3">
            <a:alphaModFix/>
          </a:blip>
          <a:stretch>
            <a:fillRect/>
          </a:stretch>
        </p:blipFill>
        <p:spPr>
          <a:xfrm>
            <a:off x="18" y="0"/>
            <a:ext cx="18288000" cy="10295938"/>
          </a:xfrm>
          <a:prstGeom prst="rect">
            <a:avLst/>
          </a:prstGeom>
          <a:noFill/>
          <a:ln>
            <a:noFill/>
          </a:ln>
        </p:spPr>
      </p:pic>
      <p:pic>
        <p:nvPicPr>
          <p:cNvPr id="41" name="Google Shape;41;p10"/>
          <p:cNvPicPr preferRelativeResize="0"/>
          <p:nvPr/>
        </p:nvPicPr>
        <p:blipFill>
          <a:blip r:embed="rId4">
            <a:alphaModFix/>
          </a:blip>
          <a:stretch>
            <a:fillRect/>
          </a:stretch>
        </p:blipFill>
        <p:spPr>
          <a:xfrm>
            <a:off x="3331450" y="8625525"/>
            <a:ext cx="11687000" cy="11687000"/>
          </a:xfrm>
          <a:prstGeom prst="rect">
            <a:avLst/>
          </a:prstGeom>
          <a:noFill/>
          <a:ln>
            <a:noFill/>
          </a:ln>
        </p:spPr>
      </p:pic>
      <p:sp>
        <p:nvSpPr>
          <p:cNvPr id="42" name="Google Shape;42;p10"/>
          <p:cNvSpPr txBox="1"/>
          <p:nvPr/>
        </p:nvSpPr>
        <p:spPr>
          <a:xfrm>
            <a:off x="554078" y="1692700"/>
            <a:ext cx="17179843" cy="3447098"/>
          </a:xfrm>
          <a:prstGeom prst="rect">
            <a:avLst/>
          </a:prstGeom>
          <a:noFill/>
          <a:ln>
            <a:noFill/>
          </a:ln>
        </p:spPr>
        <p:txBody>
          <a:bodyPr spcFirstLastPara="1" wrap="square" lIns="0" tIns="0" rIns="0" bIns="0" anchor="t" anchorCtr="0">
            <a:spAutoFit/>
          </a:bodyPr>
          <a:lstStyle/>
          <a:p>
            <a:pPr marL="0" marR="0" lvl="0" indent="0" algn="ctr" rtl="0">
              <a:lnSpc>
                <a:spcPct val="79998"/>
              </a:lnSpc>
              <a:spcBef>
                <a:spcPts val="0"/>
              </a:spcBef>
              <a:spcAft>
                <a:spcPts val="0"/>
              </a:spcAft>
              <a:buNone/>
            </a:pPr>
            <a:r>
              <a:rPr lang="en-US" sz="14000" b="1" i="0" u="none" strike="noStrike" cap="none">
                <a:solidFill>
                  <a:srgbClr val="FFFFFF"/>
                </a:solidFill>
                <a:latin typeface="Inter"/>
                <a:ea typeface="Inter"/>
                <a:cs typeface="Inter"/>
                <a:sym typeface="Inter"/>
              </a:rPr>
              <a:t>Multi-Verse Optimizer (MVO)</a:t>
            </a:r>
            <a:endParaRPr sz="14000"/>
          </a:p>
        </p:txBody>
      </p:sp>
      <p:sp>
        <p:nvSpPr>
          <p:cNvPr id="64" name="Google Shape;64;p11"/>
          <p:cNvSpPr txBox="1"/>
          <p:nvPr/>
        </p:nvSpPr>
        <p:spPr>
          <a:xfrm>
            <a:off x="2661009" y="5513871"/>
            <a:ext cx="12965979" cy="738664"/>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6000">
                <a:solidFill>
                  <a:srgbClr val="FFFFFF"/>
                </a:solidFill>
                <a:latin typeface="Montserrat Medium" panose="00000600000000000000" pitchFamily="2" charset="0"/>
                <a:ea typeface="Inter"/>
                <a:sym typeface="Inter"/>
              </a:rPr>
              <a:t>THUẬT TOÁN ĐA VŨ TRỤ</a:t>
            </a:r>
            <a:endParaRPr sz="6000">
              <a:latin typeface="Montserrat Medium" panose="00000600000000000000" pitchFamily="2" charset="0"/>
            </a:endParaRPr>
          </a:p>
        </p:txBody>
      </p:sp>
      <p:sp>
        <p:nvSpPr>
          <p:cNvPr id="2" name="Google Shape;64;p11">
            <a:extLst>
              <a:ext uri="{FF2B5EF4-FFF2-40B4-BE49-F238E27FC236}">
                <a16:creationId xmlns:a16="http://schemas.microsoft.com/office/drawing/2014/main" id="{02CD34E2-99D4-0B78-3EC4-63DEECBE0300}"/>
              </a:ext>
            </a:extLst>
          </p:cNvPr>
          <p:cNvSpPr txBox="1"/>
          <p:nvPr/>
        </p:nvSpPr>
        <p:spPr>
          <a:xfrm>
            <a:off x="11212285" y="7166240"/>
            <a:ext cx="6357239" cy="1384995"/>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3000">
                <a:solidFill>
                  <a:srgbClr val="FFFFFF"/>
                </a:solidFill>
                <a:latin typeface="Montserrat Medium" panose="00000600000000000000" pitchFamily="2" charset="0"/>
                <a:ea typeface="Inter"/>
                <a:sym typeface="Inter"/>
              </a:rPr>
              <a:t>Báo cáo:</a:t>
            </a:r>
          </a:p>
          <a:p>
            <a:pPr lvl="1" algn="r"/>
            <a:r>
              <a:rPr lang="en-US" sz="3000">
                <a:solidFill>
                  <a:srgbClr val="FFFFFF"/>
                </a:solidFill>
                <a:latin typeface="Montserrat Medium" panose="00000600000000000000" pitchFamily="2" charset="0"/>
                <a:ea typeface="Inter"/>
                <a:sym typeface="Inter"/>
              </a:rPr>
              <a:t>	Dương Trọng Đức</a:t>
            </a:r>
          </a:p>
          <a:p>
            <a:pPr lvl="1" algn="r"/>
            <a:r>
              <a:rPr lang="en-US" sz="3000">
                <a:solidFill>
                  <a:srgbClr val="FFFFFF"/>
                </a:solidFill>
                <a:latin typeface="Montserrat Medium" panose="00000600000000000000" pitchFamily="2" charset="0"/>
                <a:ea typeface="Inter"/>
                <a:sym typeface="Inter"/>
              </a:rPr>
              <a:t>	Trần Huỳnh Phụng Quyên</a:t>
            </a:r>
            <a:endParaRPr sz="3000">
              <a:latin typeface="Montserrat Medium" panose="000006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8"/>
        <p:cNvGrpSpPr/>
        <p:nvPr/>
      </p:nvGrpSpPr>
      <p:grpSpPr>
        <a:xfrm>
          <a:off x="0" y="0"/>
          <a:ext cx="0" cy="0"/>
          <a:chOff x="0" y="0"/>
          <a:chExt cx="0" cy="0"/>
        </a:xfrm>
      </p:grpSpPr>
      <p:pic>
        <p:nvPicPr>
          <p:cNvPr id="189" name="Google Shape;189;p19"/>
          <p:cNvPicPr preferRelativeResize="0"/>
          <p:nvPr/>
        </p:nvPicPr>
        <p:blipFill>
          <a:blip r:embed="rId3">
            <a:alphaModFix/>
          </a:blip>
          <a:stretch>
            <a:fillRect/>
          </a:stretch>
        </p:blipFill>
        <p:spPr>
          <a:xfrm>
            <a:off x="18" y="0"/>
            <a:ext cx="18288000" cy="10295938"/>
          </a:xfrm>
          <a:prstGeom prst="rect">
            <a:avLst/>
          </a:prstGeom>
          <a:noFill/>
          <a:ln>
            <a:noFill/>
          </a:ln>
        </p:spPr>
      </p:pic>
      <p:pic>
        <p:nvPicPr>
          <p:cNvPr id="190" name="Google Shape;190;p19"/>
          <p:cNvPicPr preferRelativeResize="0"/>
          <p:nvPr/>
        </p:nvPicPr>
        <p:blipFill>
          <a:blip r:embed="rId4">
            <a:alphaModFix/>
          </a:blip>
          <a:stretch>
            <a:fillRect/>
          </a:stretch>
        </p:blipFill>
        <p:spPr>
          <a:xfrm>
            <a:off x="4572000" y="3019625"/>
            <a:ext cx="12687302" cy="5633100"/>
          </a:xfrm>
          <a:prstGeom prst="rect">
            <a:avLst/>
          </a:prstGeom>
          <a:noFill/>
          <a:ln>
            <a:noFill/>
          </a:ln>
        </p:spPr>
      </p:pic>
      <p:pic>
        <p:nvPicPr>
          <p:cNvPr id="191" name="Google Shape;191;p19"/>
          <p:cNvPicPr preferRelativeResize="0"/>
          <p:nvPr/>
        </p:nvPicPr>
        <p:blipFill>
          <a:blip r:embed="rId5">
            <a:alphaModFix/>
          </a:blip>
          <a:stretch>
            <a:fillRect/>
          </a:stretch>
        </p:blipFill>
        <p:spPr>
          <a:xfrm>
            <a:off x="-10846799" y="-4122993"/>
            <a:ext cx="18901325" cy="17489239"/>
          </a:xfrm>
          <a:prstGeom prst="rect">
            <a:avLst/>
          </a:prstGeom>
          <a:noFill/>
          <a:ln>
            <a:noFill/>
          </a:ln>
        </p:spPr>
      </p:pic>
      <p:sp>
        <p:nvSpPr>
          <p:cNvPr id="192" name="Google Shape;192;p19"/>
          <p:cNvSpPr txBox="1"/>
          <p:nvPr/>
        </p:nvSpPr>
        <p:spPr>
          <a:xfrm>
            <a:off x="4725469" y="8156854"/>
            <a:ext cx="459600" cy="335100"/>
          </a:xfrm>
          <a:prstGeom prst="rect">
            <a:avLst/>
          </a:prstGeom>
          <a:noFill/>
          <a:ln>
            <a:noFill/>
          </a:ln>
        </p:spPr>
        <p:txBody>
          <a:bodyPr spcFirstLastPara="1" wrap="square" lIns="0" tIns="0" rIns="0" bIns="0" anchor="t" anchorCtr="0">
            <a:spAutoFit/>
          </a:bodyPr>
          <a:lstStyle/>
          <a:p>
            <a:pPr marL="0" marR="0" lvl="0" indent="0" algn="l" rtl="0">
              <a:lnSpc>
                <a:spcPct val="89974"/>
              </a:lnSpc>
              <a:spcBef>
                <a:spcPts val="0"/>
              </a:spcBef>
              <a:spcAft>
                <a:spcPts val="0"/>
              </a:spcAft>
              <a:buNone/>
            </a:pPr>
            <a:r>
              <a:rPr lang="en-US" sz="399" b="0" i="0" u="none" strike="noStrike" cap="none">
                <a:solidFill>
                  <a:srgbClr val="FFFFFF"/>
                </a:solidFill>
                <a:latin typeface="Inter"/>
                <a:ea typeface="Inter"/>
                <a:cs typeface="Inter"/>
                <a:sym typeface="Inter"/>
              </a:rPr>
              <a:t>Planet One is Mercury lorem ipsum dolor sit amet, consectetur adipiscing elit, sed do eiusmod tempor incididunt.</a:t>
            </a:r>
            <a:endParaRPr/>
          </a:p>
        </p:txBody>
      </p:sp>
      <p:sp>
        <p:nvSpPr>
          <p:cNvPr id="199" name="Google Shape;199;p19"/>
          <p:cNvSpPr txBox="1"/>
          <p:nvPr/>
        </p:nvSpPr>
        <p:spPr>
          <a:xfrm>
            <a:off x="-5880865" y="1056382"/>
            <a:ext cx="33563334" cy="1477328"/>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2000">
                <a:solidFill>
                  <a:srgbClr val="FFFFFF"/>
                </a:solidFill>
                <a:effectLst>
                  <a:outerShdw blurRad="38100" dist="38100" dir="2700000" algn="tl">
                    <a:srgbClr val="000000">
                      <a:alpha val="43137"/>
                    </a:srgbClr>
                  </a:outerShdw>
                </a:effectLst>
                <a:latin typeface="Inter"/>
                <a:ea typeface="Inter"/>
                <a:sym typeface="Inter"/>
              </a:rPr>
              <a:t>WEB – TDR - NI</a:t>
            </a:r>
            <a:endParaRPr>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3"/>
        <p:cNvGrpSpPr/>
        <p:nvPr/>
      </p:nvGrpSpPr>
      <p:grpSpPr>
        <a:xfrm>
          <a:off x="0" y="0"/>
          <a:ext cx="0" cy="0"/>
          <a:chOff x="0" y="0"/>
          <a:chExt cx="0" cy="0"/>
        </a:xfrm>
      </p:grpSpPr>
      <p:pic>
        <p:nvPicPr>
          <p:cNvPr id="204" name="Google Shape;204;p20"/>
          <p:cNvPicPr preferRelativeResize="0"/>
          <p:nvPr/>
        </p:nvPicPr>
        <p:blipFill>
          <a:blip r:embed="rId3">
            <a:alphaModFix/>
          </a:blip>
          <a:stretch>
            <a:fillRect/>
          </a:stretch>
        </p:blipFill>
        <p:spPr>
          <a:xfrm>
            <a:off x="18" y="0"/>
            <a:ext cx="18288000" cy="10295938"/>
          </a:xfrm>
          <a:prstGeom prst="rect">
            <a:avLst/>
          </a:prstGeom>
          <a:noFill/>
          <a:ln>
            <a:noFill/>
          </a:ln>
        </p:spPr>
      </p:pic>
      <p:pic>
        <p:nvPicPr>
          <p:cNvPr id="205" name="Google Shape;205;p20"/>
          <p:cNvPicPr preferRelativeResize="0"/>
          <p:nvPr/>
        </p:nvPicPr>
        <p:blipFill>
          <a:blip r:embed="rId4">
            <a:alphaModFix/>
          </a:blip>
          <a:stretch>
            <a:fillRect/>
          </a:stretch>
        </p:blipFill>
        <p:spPr>
          <a:xfrm>
            <a:off x="-2352775" y="-245300"/>
            <a:ext cx="10885824" cy="10911216"/>
          </a:xfrm>
          <a:prstGeom prst="rect">
            <a:avLst/>
          </a:prstGeom>
          <a:noFill/>
          <a:ln>
            <a:noFill/>
          </a:ln>
        </p:spPr>
      </p:pic>
      <p:sp>
        <p:nvSpPr>
          <p:cNvPr id="206" name="Google Shape;206;p20"/>
          <p:cNvSpPr txBox="1"/>
          <p:nvPr/>
        </p:nvSpPr>
        <p:spPr>
          <a:xfrm>
            <a:off x="8533061" y="2000250"/>
            <a:ext cx="9201000" cy="623247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4500" b="0" i="0" u="none" strike="noStrike" cap="none">
                <a:solidFill>
                  <a:srgbClr val="FFFF00"/>
                </a:solidFill>
                <a:latin typeface="Montserrat" panose="00000500000000000000" pitchFamily="2" charset="0"/>
                <a:ea typeface="Inter"/>
                <a:cs typeface="Inter"/>
                <a:sym typeface="Inter"/>
              </a:rPr>
              <a:t>*NI (Normalize inflation rate (</a:t>
            </a:r>
            <a:r>
              <a:rPr lang="en-US" sz="4500" b="0" i="1" u="none" strike="noStrike" cap="none">
                <a:solidFill>
                  <a:srgbClr val="FFFF00"/>
                </a:solidFill>
                <a:latin typeface="Montserrat" panose="00000500000000000000" pitchFamily="2" charset="0"/>
                <a:ea typeface="Inter"/>
                <a:cs typeface="Inter"/>
                <a:sym typeface="Inter"/>
              </a:rPr>
              <a:t>fitness</a:t>
            </a:r>
            <a:r>
              <a:rPr lang="en-US" sz="4500" b="0" i="0" u="none" strike="noStrike" cap="none">
                <a:solidFill>
                  <a:srgbClr val="FFFF00"/>
                </a:solidFill>
                <a:latin typeface="Montserrat" panose="00000500000000000000" pitchFamily="2" charset="0"/>
                <a:ea typeface="Inter"/>
                <a:cs typeface="Inter"/>
                <a:sym typeface="Inter"/>
              </a:rPr>
              <a:t>) of the universes) </a:t>
            </a:r>
          </a:p>
          <a:p>
            <a:pPr marL="0" marR="0" lvl="0" indent="0" algn="l" rtl="0">
              <a:lnSpc>
                <a:spcPct val="90000"/>
              </a:lnSpc>
              <a:spcBef>
                <a:spcPts val="0"/>
              </a:spcBef>
              <a:spcAft>
                <a:spcPts val="0"/>
              </a:spcAft>
              <a:buNone/>
            </a:pPr>
            <a:r>
              <a:rPr lang="en-US" sz="4500" b="0" i="0" u="none" strike="noStrike" cap="none">
                <a:solidFill>
                  <a:srgbClr val="FFFFFF"/>
                </a:solidFill>
                <a:latin typeface="Montserrat" panose="00000500000000000000" pitchFamily="2" charset="0"/>
                <a:ea typeface="Inter"/>
                <a:cs typeface="Inter"/>
                <a:sym typeface="Inter"/>
              </a:rPr>
              <a:t>(Chuẩn hóa tỷ lệ giãn nở (khả năng thích nghi) của vũ trụ)</a:t>
            </a:r>
          </a:p>
          <a:p>
            <a:pPr marL="0" marR="0" lvl="0" indent="0" algn="l" rtl="0">
              <a:lnSpc>
                <a:spcPct val="90000"/>
              </a:lnSpc>
              <a:spcBef>
                <a:spcPts val="0"/>
              </a:spcBef>
              <a:spcAft>
                <a:spcPts val="0"/>
              </a:spcAft>
              <a:buNone/>
            </a:pPr>
            <a:endParaRPr lang="en-US" sz="4500" b="0" i="0" u="none" strike="noStrike" cap="none">
              <a:solidFill>
                <a:srgbClr val="FFFFFF"/>
              </a:solidFill>
              <a:latin typeface="Montserrat" panose="00000500000000000000" pitchFamily="2" charset="0"/>
              <a:ea typeface="Inter"/>
              <a:cs typeface="Inter"/>
              <a:sym typeface="Inter"/>
            </a:endParaRPr>
          </a:p>
          <a:p>
            <a:pPr marL="0" marR="0" lvl="0" indent="0" algn="l" rtl="0">
              <a:lnSpc>
                <a:spcPct val="90000"/>
              </a:lnSpc>
              <a:spcBef>
                <a:spcPts val="0"/>
              </a:spcBef>
              <a:spcAft>
                <a:spcPts val="0"/>
              </a:spcAft>
              <a:buNone/>
            </a:pPr>
            <a:r>
              <a:rPr lang="en-US" sz="4500" b="0" i="0" u="none" strike="noStrike" cap="none">
                <a:solidFill>
                  <a:srgbClr val="FFFF00"/>
                </a:solidFill>
                <a:latin typeface="Montserrat" panose="00000500000000000000" pitchFamily="2" charset="0"/>
                <a:ea typeface="Inter"/>
                <a:cs typeface="Inter"/>
                <a:sym typeface="Inter"/>
              </a:rPr>
              <a:t>*WEP</a:t>
            </a:r>
            <a:r>
              <a:rPr lang="en-US" sz="4500" b="0" i="0" u="none" strike="noStrike" cap="none">
                <a:solidFill>
                  <a:srgbClr val="FFFFFF"/>
                </a:solidFill>
                <a:latin typeface="Montserrat" panose="00000500000000000000" pitchFamily="2" charset="0"/>
                <a:ea typeface="Inter"/>
                <a:cs typeface="Inter"/>
                <a:sym typeface="Inter"/>
              </a:rPr>
              <a:t>: Wormhole_existance_probability</a:t>
            </a:r>
          </a:p>
          <a:p>
            <a:pPr marL="0" marR="0" lvl="0" indent="0" algn="l" rtl="0">
              <a:lnSpc>
                <a:spcPct val="90000"/>
              </a:lnSpc>
              <a:spcBef>
                <a:spcPts val="0"/>
              </a:spcBef>
              <a:spcAft>
                <a:spcPts val="0"/>
              </a:spcAft>
              <a:buNone/>
            </a:pPr>
            <a:endParaRPr lang="en-US" sz="4500" b="0" i="0" u="none" strike="noStrike" cap="none">
              <a:solidFill>
                <a:srgbClr val="FFFFFF"/>
              </a:solidFill>
              <a:latin typeface="Montserrat" panose="00000500000000000000" pitchFamily="2" charset="0"/>
              <a:ea typeface="Inter"/>
              <a:cs typeface="Inter"/>
              <a:sym typeface="Inter"/>
            </a:endParaRPr>
          </a:p>
          <a:p>
            <a:pPr marL="0" marR="0" lvl="0" indent="0" algn="l" rtl="0">
              <a:lnSpc>
                <a:spcPct val="90000"/>
              </a:lnSpc>
              <a:spcBef>
                <a:spcPts val="0"/>
              </a:spcBef>
              <a:spcAft>
                <a:spcPts val="0"/>
              </a:spcAft>
              <a:buNone/>
            </a:pPr>
            <a:r>
              <a:rPr lang="en-US" sz="4500" b="0" i="0" u="none" strike="noStrike" cap="none">
                <a:solidFill>
                  <a:srgbClr val="FFFF00"/>
                </a:solidFill>
                <a:latin typeface="Montserrat" panose="00000500000000000000" pitchFamily="2" charset="0"/>
                <a:ea typeface="Inter"/>
                <a:cs typeface="Inter"/>
                <a:sym typeface="Inter"/>
              </a:rPr>
              <a:t>*TDR</a:t>
            </a:r>
            <a:r>
              <a:rPr lang="en-US" sz="4500" b="0" i="0" u="none" strike="noStrike" cap="none">
                <a:solidFill>
                  <a:srgbClr val="FFFFFF"/>
                </a:solidFill>
                <a:latin typeface="Montserrat" panose="00000500000000000000" pitchFamily="2" charset="0"/>
                <a:ea typeface="Inter"/>
                <a:cs typeface="Inter"/>
                <a:sym typeface="Inter"/>
              </a:rPr>
              <a:t>: Travelling_distance_rate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6"/>
        <p:cNvGrpSpPr/>
        <p:nvPr/>
      </p:nvGrpSpPr>
      <p:grpSpPr>
        <a:xfrm>
          <a:off x="0" y="0"/>
          <a:ext cx="0" cy="0"/>
          <a:chOff x="0" y="0"/>
          <a:chExt cx="0" cy="0"/>
        </a:xfrm>
      </p:grpSpPr>
      <p:pic>
        <p:nvPicPr>
          <p:cNvPr id="217" name="Google Shape;217;p21"/>
          <p:cNvPicPr preferRelativeResize="0"/>
          <p:nvPr/>
        </p:nvPicPr>
        <p:blipFill>
          <a:blip r:embed="rId3">
            <a:alphaModFix/>
          </a:blip>
          <a:stretch>
            <a:fillRect/>
          </a:stretch>
        </p:blipFill>
        <p:spPr>
          <a:xfrm>
            <a:off x="18" y="0"/>
            <a:ext cx="18288000" cy="10295938"/>
          </a:xfrm>
          <a:prstGeom prst="rect">
            <a:avLst/>
          </a:prstGeom>
          <a:noFill/>
          <a:ln>
            <a:noFill/>
          </a:ln>
        </p:spPr>
      </p:pic>
      <p:sp>
        <p:nvSpPr>
          <p:cNvPr id="218" name="Google Shape;218;p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mt="50000"/>
            </a:blip>
            <a:stretch>
              <a:fillRect t="-9220" b="-9219"/>
            </a:stretch>
          </a:blipFill>
          <a:ln>
            <a:noFill/>
          </a:ln>
        </p:spPr>
        <p:txBody>
          <a:bodyPr/>
          <a:lstStyle/>
          <a:p>
            <a:endParaRPr lang="en-US"/>
          </a:p>
        </p:txBody>
      </p:sp>
      <p:sp>
        <p:nvSpPr>
          <p:cNvPr id="219" name="Google Shape;219;p21"/>
          <p:cNvSpPr txBox="1"/>
          <p:nvPr/>
        </p:nvSpPr>
        <p:spPr>
          <a:xfrm>
            <a:off x="0" y="10258419"/>
            <a:ext cx="39216" cy="28581"/>
          </a:xfrm>
          <a:prstGeom prst="rect">
            <a:avLst/>
          </a:prstGeom>
          <a:noFill/>
          <a:ln>
            <a:noFill/>
          </a:ln>
        </p:spPr>
        <p:txBody>
          <a:bodyPr spcFirstLastPara="1" wrap="square" lIns="0" tIns="0" rIns="0" bIns="0" anchor="t" anchorCtr="0">
            <a:spAutoFit/>
          </a:bodyPr>
          <a:lstStyle/>
          <a:p>
            <a:pPr marL="0" marR="0" lvl="0" indent="0" algn="l" rtl="0">
              <a:lnSpc>
                <a:spcPct val="30000"/>
              </a:lnSpc>
              <a:spcBef>
                <a:spcPts val="0"/>
              </a:spcBef>
              <a:spcAft>
                <a:spcPts val="0"/>
              </a:spcAft>
              <a:buNone/>
            </a:pPr>
            <a:r>
              <a:rPr lang="en-US" sz="100" b="0" i="0" u="none" strike="noStrike" cap="none">
                <a:solidFill>
                  <a:srgbClr val="FFFFFF"/>
                </a:solidFill>
                <a:latin typeface="Inter"/>
                <a:ea typeface="Inter"/>
                <a:cs typeface="Inter"/>
                <a:sym typeface="Inter"/>
              </a:rPr>
              <a:t>Planet One is Mercury lorem ipsum dolor sit amet, consectetur adipiscing elit, sed do eiusmod tempor incididunt.</a:t>
            </a:r>
            <a:endParaRPr/>
          </a:p>
        </p:txBody>
      </p:sp>
      <p:pic>
        <p:nvPicPr>
          <p:cNvPr id="220" name="Google Shape;220;p21"/>
          <p:cNvPicPr preferRelativeResize="0"/>
          <p:nvPr/>
        </p:nvPicPr>
        <p:blipFill>
          <a:blip r:embed="rId5">
            <a:alphaModFix/>
          </a:blip>
          <a:stretch>
            <a:fillRect/>
          </a:stretch>
        </p:blipFill>
        <p:spPr>
          <a:xfrm>
            <a:off x="9042250" y="-660100"/>
            <a:ext cx="11578173" cy="11603550"/>
          </a:xfrm>
          <a:prstGeom prst="rect">
            <a:avLst/>
          </a:prstGeom>
          <a:noFill/>
          <a:ln>
            <a:noFill/>
          </a:ln>
        </p:spPr>
      </p:pic>
      <p:grpSp>
        <p:nvGrpSpPr>
          <p:cNvPr id="221" name="Google Shape;221;p21"/>
          <p:cNvGrpSpPr/>
          <p:nvPr/>
        </p:nvGrpSpPr>
        <p:grpSpPr>
          <a:xfrm>
            <a:off x="554078" y="1392551"/>
            <a:ext cx="8488125" cy="8086019"/>
            <a:chOff x="0" y="-1778647"/>
            <a:chExt cx="11317500" cy="10781362"/>
          </a:xfrm>
        </p:grpSpPr>
        <p:sp>
          <p:nvSpPr>
            <p:cNvPr id="222" name="Google Shape;222;p21"/>
            <p:cNvSpPr txBox="1"/>
            <p:nvPr/>
          </p:nvSpPr>
          <p:spPr>
            <a:xfrm>
              <a:off x="0" y="-1778647"/>
              <a:ext cx="11317500" cy="2954655"/>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0" b="0" i="0" u="none" strike="noStrike" cap="none">
                  <a:solidFill>
                    <a:srgbClr val="FFFFFF"/>
                  </a:solidFill>
                  <a:latin typeface="Inter"/>
                  <a:ea typeface="Inter"/>
                  <a:cs typeface="Inter"/>
                  <a:sym typeface="Inter"/>
                </a:rPr>
                <a:t>NI(i) – Tỉ lệ chuẩn hóa</a:t>
              </a:r>
              <a:endParaRPr/>
            </a:p>
          </p:txBody>
        </p:sp>
        <p:sp>
          <p:nvSpPr>
            <p:cNvPr id="223" name="Google Shape;223;p21"/>
            <p:cNvSpPr txBox="1"/>
            <p:nvPr/>
          </p:nvSpPr>
          <p:spPr>
            <a:xfrm>
              <a:off x="0" y="1616076"/>
              <a:ext cx="11317500" cy="73866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sz="3000" b="0" i="0" u="none" strike="noStrike" cap="none">
                  <a:solidFill>
                    <a:srgbClr val="FFFFFF"/>
                  </a:solidFill>
                  <a:latin typeface="Montserrat Medium" panose="00000600000000000000" pitchFamily="2" charset="0"/>
                  <a:ea typeface="Inter Light"/>
                  <a:cs typeface="Inter Light"/>
                  <a:sym typeface="Inter Light"/>
                </a:rPr>
                <a:t>*NI luôn nằm trong khoảng [0, 1]:</a:t>
              </a:r>
            </a:p>
            <a:p>
              <a:pPr marL="0" marR="0" lvl="0" indent="0" algn="l" rtl="0">
                <a:lnSpc>
                  <a:spcPct val="120000"/>
                </a:lnSpc>
                <a:spcBef>
                  <a:spcPts val="0"/>
                </a:spcBef>
                <a:spcAft>
                  <a:spcPts val="0"/>
                </a:spcAft>
                <a:buNone/>
              </a:pPr>
              <a:endParaRPr lang="vi-VN" sz="3000" b="0" i="0" u="none" strike="noStrike" cap="none">
                <a:solidFill>
                  <a:srgbClr val="FFFFFF"/>
                </a:solidFill>
                <a:latin typeface="Montserrat Medium" panose="00000600000000000000" pitchFamily="2" charset="0"/>
                <a:ea typeface="Inter Light"/>
                <a:cs typeface="Inter Light"/>
                <a:sym typeface="Inter Light"/>
              </a:endParaRPr>
            </a:p>
            <a:p>
              <a:pPr marL="0" marR="0" lvl="0" indent="0" algn="l" rtl="0">
                <a:lnSpc>
                  <a:spcPct val="120000"/>
                </a:lnSpc>
                <a:spcBef>
                  <a:spcPts val="0"/>
                </a:spcBef>
                <a:spcAft>
                  <a:spcPts val="0"/>
                </a:spcAft>
                <a:buNone/>
              </a:pPr>
              <a:r>
                <a:rPr lang="vi-VN" sz="3000" b="0" i="0" u="none" strike="noStrike" cap="none">
                  <a:solidFill>
                    <a:srgbClr val="FFFFFF"/>
                  </a:solidFill>
                  <a:latin typeface="Montserrat Medium" panose="00000600000000000000" pitchFamily="2" charset="0"/>
                  <a:ea typeface="Inter Light"/>
                  <a:cs typeface="Inter Light"/>
                  <a:sym typeface="Inter Light"/>
                </a:rPr>
                <a:t>NI = 0: Vũ trụ có giá trị hàm mục tiêu nhỏ nhất (tốt nhất).</a:t>
              </a:r>
            </a:p>
            <a:p>
              <a:pPr marL="0" marR="0" lvl="0" indent="0" algn="l" rtl="0">
                <a:lnSpc>
                  <a:spcPct val="120000"/>
                </a:lnSpc>
                <a:spcBef>
                  <a:spcPts val="0"/>
                </a:spcBef>
                <a:spcAft>
                  <a:spcPts val="0"/>
                </a:spcAft>
                <a:buNone/>
              </a:pPr>
              <a:r>
                <a:rPr lang="vi-VN" sz="3000" b="0" i="0" u="none" strike="noStrike" cap="none">
                  <a:solidFill>
                    <a:srgbClr val="FFFFFF"/>
                  </a:solidFill>
                  <a:latin typeface="Montserrat Medium" panose="00000600000000000000" pitchFamily="2" charset="0"/>
                  <a:ea typeface="Inter Light"/>
                  <a:cs typeface="Inter Light"/>
                  <a:sym typeface="Inter Light"/>
                </a:rPr>
                <a:t>NI = 1: Vũ trụ có giá trị hàm mục tiêu lớn nhất (tệ nhất).</a:t>
              </a:r>
            </a:p>
            <a:p>
              <a:pPr marL="0" marR="0" lvl="0" indent="0" algn="l" rtl="0">
                <a:lnSpc>
                  <a:spcPct val="120000"/>
                </a:lnSpc>
                <a:spcBef>
                  <a:spcPts val="0"/>
                </a:spcBef>
                <a:spcAft>
                  <a:spcPts val="0"/>
                </a:spcAft>
                <a:buNone/>
              </a:pPr>
              <a:endParaRPr lang="vi-VN" sz="3000" b="0" i="0" u="none" strike="noStrike" cap="none">
                <a:solidFill>
                  <a:srgbClr val="FFFFFF"/>
                </a:solidFill>
                <a:latin typeface="Montserrat Medium" panose="00000600000000000000" pitchFamily="2" charset="0"/>
                <a:ea typeface="Inter Light"/>
                <a:cs typeface="Inter Light"/>
                <a:sym typeface="Inter Light"/>
              </a:endParaRPr>
            </a:p>
            <a:p>
              <a:pPr marL="0" marR="0" lvl="0" indent="0" algn="l" rtl="0">
                <a:lnSpc>
                  <a:spcPct val="120000"/>
                </a:lnSpc>
                <a:spcBef>
                  <a:spcPts val="0"/>
                </a:spcBef>
                <a:spcAft>
                  <a:spcPts val="0"/>
                </a:spcAft>
                <a:buNone/>
              </a:pPr>
              <a:r>
                <a:rPr lang="vi-VN" sz="3000" b="0" i="0" u="none" strike="noStrike" cap="none">
                  <a:solidFill>
                    <a:srgbClr val="FFFFFF"/>
                  </a:solidFill>
                  <a:latin typeface="Montserrat Medium" panose="00000600000000000000" pitchFamily="2" charset="0"/>
                  <a:ea typeface="Inter Light"/>
                  <a:cs typeface="Inter Light"/>
                  <a:sym typeface="Inter Light"/>
                </a:rPr>
                <a:t>NI càng nhỏ, vũ trụ đó càng có khả năng được chọn làm white hole trong quá trình tương tác giữa các vũ trụ.</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3"/>
        <p:cNvGrpSpPr/>
        <p:nvPr/>
      </p:nvGrpSpPr>
      <p:grpSpPr>
        <a:xfrm>
          <a:off x="0" y="0"/>
          <a:ext cx="0" cy="0"/>
          <a:chOff x="0" y="0"/>
          <a:chExt cx="0" cy="0"/>
        </a:xfrm>
      </p:grpSpPr>
      <p:sp>
        <p:nvSpPr>
          <p:cNvPr id="234" name="Google Shape;234;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0000"/>
            </a:blip>
            <a:stretch>
              <a:fillRect t="-9219" b="-9219"/>
            </a:stretch>
          </a:blipFill>
          <a:ln>
            <a:noFill/>
          </a:ln>
        </p:spPr>
        <p:txBody>
          <a:bodyPr/>
          <a:lstStyle/>
          <a:p>
            <a:endParaRPr lang="en-US"/>
          </a:p>
        </p:txBody>
      </p:sp>
      <p:pic>
        <p:nvPicPr>
          <p:cNvPr id="235" name="Google Shape;235;p22"/>
          <p:cNvPicPr preferRelativeResize="0"/>
          <p:nvPr/>
        </p:nvPicPr>
        <p:blipFill>
          <a:blip r:embed="rId4">
            <a:alphaModFix/>
          </a:blip>
          <a:stretch>
            <a:fillRect/>
          </a:stretch>
        </p:blipFill>
        <p:spPr>
          <a:xfrm>
            <a:off x="2400913" y="5421825"/>
            <a:ext cx="13486175" cy="14120499"/>
          </a:xfrm>
          <a:prstGeom prst="rect">
            <a:avLst/>
          </a:prstGeom>
          <a:noFill/>
          <a:ln>
            <a:noFill/>
          </a:ln>
        </p:spPr>
      </p:pic>
      <p:sp>
        <p:nvSpPr>
          <p:cNvPr id="236" name="Google Shape;236;p22"/>
          <p:cNvSpPr txBox="1"/>
          <p:nvPr/>
        </p:nvSpPr>
        <p:spPr>
          <a:xfrm>
            <a:off x="1429056" y="804162"/>
            <a:ext cx="15429887" cy="5124480"/>
          </a:xfrm>
          <a:prstGeom prst="rect">
            <a:avLst/>
          </a:prstGeom>
          <a:noFill/>
          <a:ln>
            <a:noFill/>
          </a:ln>
        </p:spPr>
        <p:txBody>
          <a:bodyPr spcFirstLastPara="1" wrap="square" lIns="0" tIns="0" rIns="0" bIns="0" anchor="t" anchorCtr="0">
            <a:spAutoFit/>
          </a:bodyPr>
          <a:lstStyle/>
          <a:p>
            <a:pPr marL="0" marR="0" lvl="0" indent="0" rtl="0">
              <a:lnSpc>
                <a:spcPct val="90000"/>
              </a:lnSpc>
              <a:spcBef>
                <a:spcPts val="0"/>
              </a:spcBef>
              <a:spcAft>
                <a:spcPts val="0"/>
              </a:spcAft>
              <a:buNone/>
            </a:pPr>
            <a:r>
              <a:rPr lang="en-US" sz="5000" b="0" i="0" u="none" strike="noStrike" cap="none">
                <a:solidFill>
                  <a:srgbClr val="FFFF00"/>
                </a:solidFill>
                <a:latin typeface="Inter"/>
                <a:ea typeface="Inter"/>
                <a:cs typeface="Inter"/>
                <a:sym typeface="Inter"/>
              </a:rPr>
              <a:t>NI(Ui) </a:t>
            </a:r>
            <a:r>
              <a:rPr lang="en-US" sz="5000" b="0" i="0" u="none" strike="noStrike" cap="none">
                <a:solidFill>
                  <a:srgbClr val="FFFFFF"/>
                </a:solidFill>
                <a:latin typeface="Inter"/>
                <a:ea typeface="Inter"/>
                <a:cs typeface="Inter"/>
                <a:sym typeface="Inter"/>
              </a:rPr>
              <a:t>= </a:t>
            </a:r>
            <a:br>
              <a:rPr lang="en-US" sz="5000" b="0" i="0" u="none" strike="noStrike" cap="none">
                <a:solidFill>
                  <a:srgbClr val="FFFFFF"/>
                </a:solidFill>
                <a:latin typeface="Inter"/>
                <a:ea typeface="Inter"/>
                <a:cs typeface="Inter"/>
                <a:sym typeface="Inter"/>
              </a:rPr>
            </a:br>
            <a:r>
              <a:rPr lang="en-US" sz="4000" b="0" i="0" u="none" strike="noStrike" cap="none">
                <a:solidFill>
                  <a:srgbClr val="FFFFFF"/>
                </a:solidFill>
                <a:latin typeface="Inter"/>
                <a:ea typeface="Inter"/>
                <a:cs typeface="Inter"/>
                <a:sym typeface="Inter"/>
              </a:rPr>
              <a:t>(fitness(Ui) - best(fitness)) / (max(fitness) - min(fitness))</a:t>
            </a:r>
            <a:br>
              <a:rPr lang="en-US" sz="5000" b="0" i="0" u="none" strike="noStrike" cap="none">
                <a:solidFill>
                  <a:srgbClr val="FFFFFF"/>
                </a:solidFill>
                <a:latin typeface="Inter"/>
                <a:ea typeface="Inter"/>
                <a:cs typeface="Inter"/>
                <a:sym typeface="Inter"/>
              </a:rPr>
            </a:br>
            <a:br>
              <a:rPr lang="en-US" sz="5000" b="0" i="0" u="none" strike="noStrike" cap="none">
                <a:solidFill>
                  <a:srgbClr val="FFFFFF"/>
                </a:solidFill>
                <a:latin typeface="Inter"/>
                <a:ea typeface="Inter"/>
                <a:cs typeface="Inter"/>
                <a:sym typeface="Inter"/>
              </a:rPr>
            </a:br>
            <a:r>
              <a:rPr lang="en-US" sz="5000" b="0" i="0" u="none" strike="noStrike" cap="none">
                <a:solidFill>
                  <a:srgbClr val="FFFF00"/>
                </a:solidFill>
                <a:latin typeface="Inter"/>
                <a:ea typeface="Inter"/>
                <a:cs typeface="Inter"/>
                <a:sym typeface="Inter"/>
              </a:rPr>
              <a:t>WEP </a:t>
            </a:r>
            <a:r>
              <a:rPr lang="en-US" sz="5000" b="0" i="0" u="none" strike="noStrike" cap="none">
                <a:solidFill>
                  <a:srgbClr val="FFFFFF"/>
                </a:solidFill>
                <a:latin typeface="Inter"/>
                <a:ea typeface="Inter"/>
                <a:cs typeface="Inter"/>
                <a:sym typeface="Inter"/>
              </a:rPr>
              <a:t>= </a:t>
            </a:r>
          </a:p>
          <a:p>
            <a:pPr marL="0" marR="0" lvl="0" indent="0" rtl="0">
              <a:lnSpc>
                <a:spcPct val="90000"/>
              </a:lnSpc>
              <a:spcBef>
                <a:spcPts val="0"/>
              </a:spcBef>
              <a:spcAft>
                <a:spcPts val="0"/>
              </a:spcAft>
              <a:buNone/>
            </a:pPr>
            <a:r>
              <a:rPr lang="en-US" sz="4000" b="0" i="0" u="none" strike="noStrike" cap="none">
                <a:solidFill>
                  <a:srgbClr val="FFFFFF"/>
                </a:solidFill>
                <a:latin typeface="Inter"/>
                <a:ea typeface="Inter"/>
                <a:cs typeface="Inter"/>
                <a:sym typeface="Inter"/>
              </a:rPr>
              <a:t>WEPmin + (vòng lặp hiện tại/max_iter) * (WEPmax - WEPmin) </a:t>
            </a:r>
            <a:br>
              <a:rPr lang="en-US" sz="5000" b="0" i="0" u="none" strike="noStrike" cap="none">
                <a:solidFill>
                  <a:srgbClr val="FFFFFF"/>
                </a:solidFill>
                <a:latin typeface="Inter"/>
                <a:ea typeface="Inter"/>
                <a:cs typeface="Inter"/>
                <a:sym typeface="Inter"/>
              </a:rPr>
            </a:br>
            <a:br>
              <a:rPr lang="en-US" sz="5000" b="0" i="0" u="none" strike="noStrike" cap="none">
                <a:solidFill>
                  <a:srgbClr val="FFFFFF"/>
                </a:solidFill>
                <a:latin typeface="Inter"/>
                <a:ea typeface="Inter"/>
                <a:cs typeface="Inter"/>
                <a:sym typeface="Inter"/>
              </a:rPr>
            </a:br>
            <a:r>
              <a:rPr lang="en-US" sz="5000" b="0" i="0" u="none" strike="noStrike" cap="none">
                <a:solidFill>
                  <a:srgbClr val="FFFF00"/>
                </a:solidFill>
                <a:latin typeface="Inter"/>
                <a:ea typeface="Inter"/>
                <a:cs typeface="Inter"/>
                <a:sym typeface="Inter"/>
              </a:rPr>
              <a:t>TDR</a:t>
            </a:r>
            <a:r>
              <a:rPr lang="en-US" sz="5000" b="0" i="0" u="none" strike="noStrike" cap="none">
                <a:solidFill>
                  <a:srgbClr val="FFFFFF"/>
                </a:solidFill>
                <a:latin typeface="Inter"/>
                <a:ea typeface="Inter"/>
                <a:cs typeface="Inter"/>
                <a:sym typeface="Inter"/>
              </a:rPr>
              <a:t> = </a:t>
            </a:r>
          </a:p>
          <a:p>
            <a:pPr marL="0" marR="0" lvl="0" indent="0" rtl="0">
              <a:lnSpc>
                <a:spcPct val="90000"/>
              </a:lnSpc>
              <a:spcBef>
                <a:spcPts val="0"/>
              </a:spcBef>
              <a:spcAft>
                <a:spcPts val="0"/>
              </a:spcAft>
              <a:buNone/>
            </a:pPr>
            <a:r>
              <a:rPr lang="en-US" sz="4000" b="0" i="0" u="none" strike="noStrike" cap="none">
                <a:solidFill>
                  <a:srgbClr val="FFFFFF"/>
                </a:solidFill>
                <a:latin typeface="Inter"/>
                <a:ea typeface="Inter"/>
                <a:cs typeface="Inter"/>
                <a:sym typeface="Inter"/>
              </a:rPr>
              <a:t>1−( vòng lặp hiện tại/max_iter) </a:t>
            </a:r>
            <a:endParaRPr sz="4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6"/>
        <p:cNvGrpSpPr/>
        <p:nvPr/>
      </p:nvGrpSpPr>
      <p:grpSpPr>
        <a:xfrm>
          <a:off x="0" y="0"/>
          <a:ext cx="0" cy="0"/>
          <a:chOff x="0" y="0"/>
          <a:chExt cx="0" cy="0"/>
        </a:xfrm>
      </p:grpSpPr>
      <p:sp>
        <p:nvSpPr>
          <p:cNvPr id="247" name="Google Shape;247;p2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0000"/>
            </a:blip>
            <a:stretch>
              <a:fillRect t="-9219" b="-9219"/>
            </a:stretch>
          </a:blipFill>
          <a:ln>
            <a:noFill/>
          </a:ln>
        </p:spPr>
        <p:txBody>
          <a:bodyPr/>
          <a:lstStyle/>
          <a:p>
            <a:endParaRPr lang="en-US"/>
          </a:p>
        </p:txBody>
      </p:sp>
      <p:pic>
        <p:nvPicPr>
          <p:cNvPr id="248" name="Google Shape;248;p23"/>
          <p:cNvPicPr preferRelativeResize="0"/>
          <p:nvPr/>
        </p:nvPicPr>
        <p:blipFill>
          <a:blip r:embed="rId4">
            <a:alphaModFix/>
          </a:blip>
          <a:stretch>
            <a:fillRect/>
          </a:stretch>
        </p:blipFill>
        <p:spPr>
          <a:xfrm>
            <a:off x="2656050" y="-7313909"/>
            <a:ext cx="12975848" cy="13013990"/>
          </a:xfrm>
          <a:prstGeom prst="rect">
            <a:avLst/>
          </a:prstGeom>
          <a:noFill/>
          <a:ln>
            <a:noFill/>
          </a:ln>
        </p:spPr>
      </p:pic>
      <p:sp>
        <p:nvSpPr>
          <p:cNvPr id="249" name="Google Shape;249;p23"/>
          <p:cNvSpPr txBox="1"/>
          <p:nvPr/>
        </p:nvSpPr>
        <p:spPr>
          <a:xfrm>
            <a:off x="554078" y="5906817"/>
            <a:ext cx="17179800" cy="221599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0">
                <a:solidFill>
                  <a:srgbClr val="FFFFFF"/>
                </a:solidFill>
                <a:latin typeface="Inter"/>
                <a:ea typeface="Inter"/>
                <a:sym typeface="Inter"/>
              </a:rPr>
              <a:t>BƯỚC XÁC ĐỊNH </a:t>
            </a:r>
            <a:r>
              <a:rPr lang="en-US" sz="8000">
                <a:solidFill>
                  <a:srgbClr val="FFFF00"/>
                </a:solidFill>
                <a:latin typeface="Inter"/>
                <a:ea typeface="Inter"/>
                <a:sym typeface="Inter"/>
              </a:rPr>
              <a:t>WHITEHOLE</a:t>
            </a:r>
            <a:r>
              <a:rPr lang="en-US" sz="8000">
                <a:solidFill>
                  <a:srgbClr val="FFFFFF"/>
                </a:solidFill>
                <a:latin typeface="Inter"/>
                <a:ea typeface="Inter"/>
                <a:sym typeface="Inter"/>
              </a:rPr>
              <a:t> &amp; </a:t>
            </a:r>
            <a:r>
              <a:rPr lang="en-US" sz="8000">
                <a:solidFill>
                  <a:srgbClr val="FFFF00"/>
                </a:solidFill>
                <a:latin typeface="Inter"/>
                <a:ea typeface="Inter"/>
                <a:sym typeface="Inter"/>
              </a:rPr>
              <a:t>BLACKHOLE</a:t>
            </a:r>
            <a:endParaRPr>
              <a:solidFill>
                <a:srgbClr val="FFFF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9"/>
        <p:cNvGrpSpPr/>
        <p:nvPr/>
      </p:nvGrpSpPr>
      <p:grpSpPr>
        <a:xfrm>
          <a:off x="0" y="0"/>
          <a:ext cx="0" cy="0"/>
          <a:chOff x="0" y="0"/>
          <a:chExt cx="0" cy="0"/>
        </a:xfrm>
      </p:grpSpPr>
      <p:sp>
        <p:nvSpPr>
          <p:cNvPr id="260" name="Google Shape;260;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0000"/>
            </a:blip>
            <a:stretch>
              <a:fillRect t="-9219" b="-9219"/>
            </a:stretch>
          </a:blipFill>
          <a:ln>
            <a:noFill/>
          </a:ln>
        </p:spPr>
        <p:txBody>
          <a:bodyPr/>
          <a:lstStyle/>
          <a:p>
            <a:endParaRPr lang="en-US"/>
          </a:p>
        </p:txBody>
      </p:sp>
      <p:pic>
        <p:nvPicPr>
          <p:cNvPr id="261" name="Google Shape;261;p24"/>
          <p:cNvPicPr preferRelativeResize="0"/>
          <p:nvPr/>
        </p:nvPicPr>
        <p:blipFill>
          <a:blip r:embed="rId4">
            <a:alphaModFix/>
          </a:blip>
          <a:stretch>
            <a:fillRect/>
          </a:stretch>
        </p:blipFill>
        <p:spPr>
          <a:xfrm>
            <a:off x="12605657" y="-806925"/>
            <a:ext cx="12032355" cy="12058023"/>
          </a:xfrm>
          <a:prstGeom prst="rect">
            <a:avLst/>
          </a:prstGeom>
          <a:noFill/>
          <a:ln>
            <a:noFill/>
          </a:ln>
        </p:spPr>
      </p:pic>
      <p:sp>
        <p:nvSpPr>
          <p:cNvPr id="264" name="Google Shape;264;p24"/>
          <p:cNvSpPr txBox="1"/>
          <p:nvPr/>
        </p:nvSpPr>
        <p:spPr>
          <a:xfrm>
            <a:off x="457199" y="1761186"/>
            <a:ext cx="12148458" cy="664797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FFFFFF"/>
                </a:solidFill>
                <a:latin typeface="Inter Light"/>
                <a:ea typeface="Inter Light"/>
                <a:cs typeface="Inter Light"/>
                <a:sym typeface="Inter Light"/>
              </a:rPr>
              <a:t>SU=Sorted universes</a:t>
            </a:r>
          </a:p>
          <a:p>
            <a:pPr marL="0" marR="0" lvl="0" indent="0" algn="l" rtl="0">
              <a:lnSpc>
                <a:spcPct val="120000"/>
              </a:lnSpc>
              <a:spcBef>
                <a:spcPts val="0"/>
              </a:spcBef>
              <a:spcAft>
                <a:spcPts val="0"/>
              </a:spcAft>
              <a:buNone/>
            </a:pPr>
            <a:r>
              <a:rPr lang="en-US" sz="3000" b="0" i="0" u="none" strike="noStrike" cap="none">
                <a:solidFill>
                  <a:srgbClr val="FFFFFF"/>
                </a:solidFill>
                <a:latin typeface="Inter Light"/>
                <a:ea typeface="Inter Light"/>
                <a:cs typeface="Inter Light"/>
                <a:sym typeface="Inter Light"/>
              </a:rPr>
              <a:t>NI=Normalize inflation rate (fitness) of the universes</a:t>
            </a:r>
          </a:p>
          <a:p>
            <a:pPr marL="0" marR="0" lvl="0" indent="0" algn="l" rtl="0">
              <a:lnSpc>
                <a:spcPct val="120000"/>
              </a:lnSpc>
              <a:spcBef>
                <a:spcPts val="0"/>
              </a:spcBef>
              <a:spcAft>
                <a:spcPts val="0"/>
              </a:spcAft>
              <a:buNone/>
            </a:pPr>
            <a:r>
              <a:rPr lang="en-US" sz="3000" b="0" i="0" u="none" strike="noStrike" cap="none">
                <a:solidFill>
                  <a:srgbClr val="FFFFFF"/>
                </a:solidFill>
                <a:latin typeface="Inter Light"/>
                <a:ea typeface="Inter Light"/>
                <a:cs typeface="Inter Light"/>
                <a:sym typeface="Inter Light"/>
              </a:rPr>
              <a:t>for each universe indexed by i</a:t>
            </a:r>
          </a:p>
          <a:p>
            <a:pPr marL="0" marR="0" lvl="0" indent="0" algn="l" rtl="0">
              <a:lnSpc>
                <a:spcPct val="120000"/>
              </a:lnSpc>
              <a:spcBef>
                <a:spcPts val="0"/>
              </a:spcBef>
              <a:spcAft>
                <a:spcPts val="0"/>
              </a:spcAft>
              <a:buNone/>
            </a:pPr>
            <a:r>
              <a:rPr lang="en-US" sz="3000" b="0" i="0" u="none" strike="noStrike" cap="none">
                <a:solidFill>
                  <a:srgbClr val="FFFFFF"/>
                </a:solidFill>
                <a:latin typeface="Inter Light"/>
                <a:ea typeface="Inter Light"/>
                <a:cs typeface="Inter Light"/>
                <a:sym typeface="Inter Light"/>
              </a:rPr>
              <a:t>	    Black_hole_index=i;</a:t>
            </a:r>
          </a:p>
          <a:p>
            <a:pPr marL="0" marR="0" lvl="0" indent="0" algn="l" rtl="0">
              <a:lnSpc>
                <a:spcPct val="120000"/>
              </a:lnSpc>
              <a:spcBef>
                <a:spcPts val="0"/>
              </a:spcBef>
              <a:spcAft>
                <a:spcPts val="0"/>
              </a:spcAft>
              <a:buNone/>
            </a:pPr>
            <a:r>
              <a:rPr lang="en-US" sz="3000" b="0" i="0" u="none" strike="noStrike" cap="none">
                <a:solidFill>
                  <a:srgbClr val="FFFFFF"/>
                </a:solidFill>
                <a:latin typeface="Inter Light"/>
                <a:ea typeface="Inter Light"/>
                <a:cs typeface="Inter Light"/>
                <a:sym typeface="Inter Light"/>
              </a:rPr>
              <a:t>	    for each object indexed by j</a:t>
            </a:r>
          </a:p>
          <a:p>
            <a:pPr marL="0" marR="0" lvl="0" indent="0" algn="l" rtl="0">
              <a:lnSpc>
                <a:spcPct val="120000"/>
              </a:lnSpc>
              <a:spcBef>
                <a:spcPts val="0"/>
              </a:spcBef>
              <a:spcAft>
                <a:spcPts val="0"/>
              </a:spcAft>
              <a:buNone/>
            </a:pPr>
            <a:r>
              <a:rPr lang="en-US" sz="3000" b="0" i="0" u="none" strike="noStrike" cap="none">
                <a:solidFill>
                  <a:srgbClr val="FFFFFF"/>
                </a:solidFill>
                <a:latin typeface="Inter Light"/>
                <a:ea typeface="Inter Light"/>
                <a:cs typeface="Inter Light"/>
                <a:sym typeface="Inter Light"/>
              </a:rPr>
              <a:t>		        r1=random([0,1]);</a:t>
            </a:r>
          </a:p>
          <a:p>
            <a:pPr marL="0" marR="0" lvl="0" indent="0" algn="l" rtl="0">
              <a:lnSpc>
                <a:spcPct val="120000"/>
              </a:lnSpc>
              <a:spcBef>
                <a:spcPts val="0"/>
              </a:spcBef>
              <a:spcAft>
                <a:spcPts val="0"/>
              </a:spcAft>
              <a:buNone/>
            </a:pPr>
            <a:r>
              <a:rPr lang="en-US" sz="3000" b="0" i="0" u="none" strike="noStrike" cap="none">
                <a:solidFill>
                  <a:srgbClr val="FFFFFF"/>
                </a:solidFill>
                <a:latin typeface="Inter Light"/>
                <a:ea typeface="Inter Light"/>
                <a:cs typeface="Inter Light"/>
                <a:sym typeface="Inter Light"/>
              </a:rPr>
              <a:t>		        if r1&lt;NI(Ui)</a:t>
            </a:r>
          </a:p>
          <a:p>
            <a:pPr lvl="2">
              <a:lnSpc>
                <a:spcPct val="120000"/>
              </a:lnSpc>
            </a:pPr>
            <a:r>
              <a:rPr lang="en-US" sz="3000" b="0" i="0" u="none" strike="noStrike" cap="none">
                <a:solidFill>
                  <a:srgbClr val="FFFFFF"/>
                </a:solidFill>
                <a:latin typeface="Inter Light"/>
                <a:ea typeface="Inter Light"/>
                <a:cs typeface="Inter Light"/>
                <a:sym typeface="Inter Light"/>
              </a:rPr>
              <a:t>			</a:t>
            </a:r>
            <a:r>
              <a:rPr lang="en-US" sz="3000" b="0" i="0" u="none" strike="noStrike" cap="none">
                <a:solidFill>
                  <a:srgbClr val="FFFF00"/>
                </a:solidFill>
                <a:latin typeface="Inter Light"/>
                <a:ea typeface="Inter Light"/>
                <a:cs typeface="Inter Light"/>
                <a:sym typeface="Inter Light"/>
              </a:rPr>
              <a:t>White_hole_index= RouletteWheelSelection(-NI);</a:t>
            </a:r>
          </a:p>
          <a:p>
            <a:pPr lvl="2">
              <a:lnSpc>
                <a:spcPct val="120000"/>
              </a:lnSpc>
            </a:pPr>
            <a:r>
              <a:rPr lang="en-US" sz="3000" b="0" i="0" u="none" strike="noStrike" cap="none">
                <a:solidFill>
                  <a:srgbClr val="FFFF00"/>
                </a:solidFill>
                <a:latin typeface="Inter Light"/>
                <a:ea typeface="Inter Light"/>
                <a:cs typeface="Inter Light"/>
                <a:sym typeface="Inter Light"/>
              </a:rPr>
              <a:t>			U(Black_hole_index,j)= SU(White_hole_index,j);</a:t>
            </a:r>
          </a:p>
          <a:p>
            <a:pPr marL="0" marR="0" lvl="0" indent="0" algn="l" rtl="0">
              <a:lnSpc>
                <a:spcPct val="120000"/>
              </a:lnSpc>
              <a:spcBef>
                <a:spcPts val="0"/>
              </a:spcBef>
              <a:spcAft>
                <a:spcPts val="0"/>
              </a:spcAft>
              <a:buNone/>
            </a:pPr>
            <a:r>
              <a:rPr lang="en-US" sz="3000" b="0" i="0" u="none" strike="noStrike" cap="none">
                <a:solidFill>
                  <a:srgbClr val="FFFFFF"/>
                </a:solidFill>
                <a:latin typeface="Inter Light"/>
                <a:ea typeface="Inter Light"/>
                <a:cs typeface="Inter Light"/>
                <a:sym typeface="Inter Light"/>
              </a:rPr>
              <a:t>		       end if</a:t>
            </a:r>
          </a:p>
          <a:p>
            <a:pPr marL="0" marR="0" lvl="0" indent="0" algn="l" rtl="0">
              <a:lnSpc>
                <a:spcPct val="120000"/>
              </a:lnSpc>
              <a:spcBef>
                <a:spcPts val="0"/>
              </a:spcBef>
              <a:spcAft>
                <a:spcPts val="0"/>
              </a:spcAft>
              <a:buNone/>
            </a:pPr>
            <a:r>
              <a:rPr lang="en-US" sz="3000" b="0" i="0" u="none" strike="noStrike" cap="none">
                <a:solidFill>
                  <a:srgbClr val="FFFFFF"/>
                </a:solidFill>
                <a:latin typeface="Inter Light"/>
                <a:ea typeface="Inter Light"/>
                <a:cs typeface="Inter Light"/>
                <a:sym typeface="Inter Light"/>
              </a:rPr>
              <a:t>	    end for</a:t>
            </a:r>
          </a:p>
          <a:p>
            <a:pPr marL="0" marR="0" lvl="0" indent="0" algn="l" rtl="0">
              <a:lnSpc>
                <a:spcPct val="120000"/>
              </a:lnSpc>
              <a:spcBef>
                <a:spcPts val="0"/>
              </a:spcBef>
              <a:spcAft>
                <a:spcPts val="0"/>
              </a:spcAft>
              <a:buNone/>
            </a:pPr>
            <a:r>
              <a:rPr lang="en-US" sz="3000" b="0" i="0" u="none" strike="noStrike" cap="none">
                <a:solidFill>
                  <a:srgbClr val="FFFFFF"/>
                </a:solidFill>
                <a:latin typeface="Inter Light"/>
                <a:ea typeface="Inter Light"/>
                <a:cs typeface="Inter Light"/>
                <a:sym typeface="Inter Light"/>
              </a:rPr>
              <a:t>end for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4"/>
        <p:cNvGrpSpPr/>
        <p:nvPr/>
      </p:nvGrpSpPr>
      <p:grpSpPr>
        <a:xfrm>
          <a:off x="0" y="0"/>
          <a:ext cx="0" cy="0"/>
          <a:chOff x="0" y="0"/>
          <a:chExt cx="0" cy="0"/>
        </a:xfrm>
      </p:grpSpPr>
      <p:sp>
        <p:nvSpPr>
          <p:cNvPr id="275" name="Google Shape;275;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0000"/>
            </a:blip>
            <a:stretch>
              <a:fillRect t="-9219" b="-9219"/>
            </a:stretch>
          </a:blipFill>
          <a:ln>
            <a:noFill/>
          </a:ln>
        </p:spPr>
        <p:txBody>
          <a:bodyPr/>
          <a:lstStyle/>
          <a:p>
            <a:endParaRPr lang="en-US"/>
          </a:p>
        </p:txBody>
      </p:sp>
      <p:pic>
        <p:nvPicPr>
          <p:cNvPr id="276" name="Google Shape;276;p25"/>
          <p:cNvPicPr preferRelativeResize="0"/>
          <p:nvPr/>
        </p:nvPicPr>
        <p:blipFill>
          <a:blip r:embed="rId4">
            <a:alphaModFix/>
          </a:blip>
          <a:stretch>
            <a:fillRect/>
          </a:stretch>
        </p:blipFill>
        <p:spPr>
          <a:xfrm>
            <a:off x="-12528000" y="-7555523"/>
            <a:ext cx="27784750" cy="26523045"/>
          </a:xfrm>
          <a:prstGeom prst="rect">
            <a:avLst/>
          </a:prstGeom>
          <a:noFill/>
          <a:ln>
            <a:noFill/>
          </a:ln>
        </p:spPr>
      </p:pic>
      <p:sp>
        <p:nvSpPr>
          <p:cNvPr id="277" name="Google Shape;277;p25"/>
          <p:cNvSpPr txBox="1"/>
          <p:nvPr/>
        </p:nvSpPr>
        <p:spPr>
          <a:xfrm>
            <a:off x="7828156" y="2000250"/>
            <a:ext cx="9905905" cy="249299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0" b="0" i="0" u="none" strike="noStrike" cap="none">
                <a:solidFill>
                  <a:srgbClr val="FFFFFF"/>
                </a:solidFill>
                <a:effectLst>
                  <a:outerShdw blurRad="38100" dist="38100" dir="2700000" algn="tl">
                    <a:srgbClr val="000000">
                      <a:alpha val="43137"/>
                    </a:srgbClr>
                  </a:outerShdw>
                </a:effectLst>
                <a:latin typeface="Inter"/>
                <a:ea typeface="Inter"/>
                <a:cs typeface="Inter"/>
                <a:sym typeface="Inter"/>
              </a:rPr>
              <a:t>TỶ LỆ XUẤT HIỆN </a:t>
            </a:r>
            <a:r>
              <a:rPr lang="en-US" sz="9000" b="0" i="0" u="none" strike="noStrike" cap="none">
                <a:solidFill>
                  <a:srgbClr val="FFFF00"/>
                </a:solidFill>
                <a:effectLst>
                  <a:outerShdw blurRad="38100" dist="38100" dir="2700000" algn="tl">
                    <a:srgbClr val="000000">
                      <a:alpha val="43137"/>
                    </a:srgbClr>
                  </a:outerShdw>
                </a:effectLst>
                <a:latin typeface="Inter"/>
                <a:ea typeface="Inter"/>
                <a:cs typeface="Inter"/>
                <a:sym typeface="Inter"/>
              </a:rPr>
              <a:t>WORMHOLE</a:t>
            </a:r>
            <a:endParaRPr sz="9000">
              <a:solidFill>
                <a:srgbClr val="FFFF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7"/>
        <p:cNvGrpSpPr/>
        <p:nvPr/>
      </p:nvGrpSpPr>
      <p:grpSpPr>
        <a:xfrm>
          <a:off x="0" y="0"/>
          <a:ext cx="0" cy="0"/>
          <a:chOff x="0" y="0"/>
          <a:chExt cx="0" cy="0"/>
        </a:xfrm>
      </p:grpSpPr>
      <p:sp>
        <p:nvSpPr>
          <p:cNvPr id="288" name="Google Shape;288;p2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0000"/>
            </a:blip>
            <a:stretch>
              <a:fillRect t="-9219" b="-9219"/>
            </a:stretch>
          </a:blipFill>
          <a:ln>
            <a:noFill/>
          </a:ln>
        </p:spPr>
        <p:txBody>
          <a:bodyPr/>
          <a:lstStyle/>
          <a:p>
            <a:endParaRPr lang="en-US"/>
          </a:p>
        </p:txBody>
      </p:sp>
      <p:pic>
        <p:nvPicPr>
          <p:cNvPr id="289" name="Google Shape;289;p26"/>
          <p:cNvPicPr preferRelativeResize="0"/>
          <p:nvPr/>
        </p:nvPicPr>
        <p:blipFill>
          <a:blip r:embed="rId4">
            <a:alphaModFix/>
          </a:blip>
          <a:stretch>
            <a:fillRect/>
          </a:stretch>
        </p:blipFill>
        <p:spPr>
          <a:xfrm>
            <a:off x="1311774" y="-11837663"/>
            <a:ext cx="15664451" cy="15610879"/>
          </a:xfrm>
          <a:prstGeom prst="rect">
            <a:avLst/>
          </a:prstGeom>
          <a:noFill/>
          <a:ln>
            <a:noFill/>
          </a:ln>
        </p:spPr>
      </p:pic>
      <p:sp>
        <p:nvSpPr>
          <p:cNvPr id="290" name="Google Shape;290;p26"/>
          <p:cNvSpPr txBox="1"/>
          <p:nvPr/>
        </p:nvSpPr>
        <p:spPr>
          <a:xfrm>
            <a:off x="1888123" y="3758203"/>
            <a:ext cx="14511751" cy="581697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for each universe indexed by i</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for each object indexed by j</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r2=random([0,1]);</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if r2&lt;WEP</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r3= random([0,1]);</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r4= random([0,1]);</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if r3&lt;0.5</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a:t>
            </a:r>
            <a:r>
              <a:rPr lang="en-US" sz="3000" b="0" i="0" u="none" strike="noStrike" cap="none">
                <a:solidFill>
                  <a:srgbClr val="FFFF00"/>
                </a:solidFill>
                <a:latin typeface="Inter"/>
                <a:ea typeface="Inter"/>
                <a:cs typeface="Inter"/>
                <a:sym typeface="Inter"/>
              </a:rPr>
              <a:t>U(i,j)=Best_universe(j) + TDR* (( ub(j) - lb(j)) * r4 + lb(j));</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else </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a:t>
            </a:r>
            <a:r>
              <a:rPr lang="en-US" sz="3000" b="0" i="0" u="none" strike="noStrike" cap="none">
                <a:solidFill>
                  <a:srgbClr val="FFFF00"/>
                </a:solidFill>
                <a:latin typeface="Inter"/>
                <a:ea typeface="Inter"/>
                <a:cs typeface="Inter"/>
                <a:sym typeface="Inter"/>
              </a:rPr>
              <a:t>U(i,j)=Best_universe(j) - TDR * (( ub(j) - lb(j)) * r4 + lb(j));</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end if</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end if</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        end for</a:t>
            </a:r>
          </a:p>
          <a:p>
            <a:pPr marL="0" marR="0" lvl="0" indent="0" algn="l" rtl="0">
              <a:lnSpc>
                <a:spcPct val="90000"/>
              </a:lnSpc>
              <a:spcBef>
                <a:spcPts val="0"/>
              </a:spcBef>
              <a:spcAft>
                <a:spcPts val="0"/>
              </a:spcAft>
              <a:buNone/>
            </a:pPr>
            <a:r>
              <a:rPr lang="en-US" sz="3000" b="0" i="0" u="none" strike="noStrike" cap="none">
                <a:solidFill>
                  <a:srgbClr val="FFFFFF"/>
                </a:solidFill>
                <a:latin typeface="Inter"/>
                <a:ea typeface="Inter"/>
                <a:cs typeface="Inter"/>
                <a:sym typeface="Inter"/>
              </a:rPr>
              <a:t>end for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5"/>
        <p:cNvGrpSpPr/>
        <p:nvPr/>
      </p:nvGrpSpPr>
      <p:grpSpPr>
        <a:xfrm>
          <a:off x="0" y="0"/>
          <a:ext cx="0" cy="0"/>
          <a:chOff x="0" y="0"/>
          <a:chExt cx="0" cy="0"/>
        </a:xfrm>
      </p:grpSpPr>
      <p:sp>
        <p:nvSpPr>
          <p:cNvPr id="336" name="Google Shape;336;p2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mt="50000"/>
            </a:blip>
            <a:stretch>
              <a:fillRect t="-9219" b="-9219"/>
            </a:stretch>
          </a:blipFill>
          <a:ln>
            <a:noFill/>
          </a:ln>
        </p:spPr>
        <p:txBody>
          <a:bodyPr/>
          <a:lstStyle/>
          <a:p>
            <a:endParaRPr lang="en-US"/>
          </a:p>
        </p:txBody>
      </p:sp>
      <p:pic>
        <p:nvPicPr>
          <p:cNvPr id="337" name="Google Shape;337;p29"/>
          <p:cNvPicPr preferRelativeResize="0"/>
          <p:nvPr/>
        </p:nvPicPr>
        <p:blipFill>
          <a:blip r:embed="rId4">
            <a:alphaModFix/>
          </a:blip>
          <a:stretch>
            <a:fillRect/>
          </a:stretch>
        </p:blipFill>
        <p:spPr>
          <a:xfrm>
            <a:off x="13537775" y="-694191"/>
            <a:ext cx="11533002" cy="11675380"/>
          </a:xfrm>
          <a:prstGeom prst="rect">
            <a:avLst/>
          </a:prstGeom>
          <a:noFill/>
          <a:ln>
            <a:noFill/>
          </a:ln>
        </p:spPr>
      </p:pic>
      <p:pic>
        <p:nvPicPr>
          <p:cNvPr id="338" name="Google Shape;338;p29"/>
          <p:cNvPicPr preferRelativeResize="0"/>
          <p:nvPr/>
        </p:nvPicPr>
        <p:blipFill>
          <a:blip r:embed="rId4">
            <a:alphaModFix/>
          </a:blip>
          <a:stretch>
            <a:fillRect/>
          </a:stretch>
        </p:blipFill>
        <p:spPr>
          <a:xfrm>
            <a:off x="-6782775" y="-694191"/>
            <a:ext cx="11533002" cy="11675380"/>
          </a:xfrm>
          <a:prstGeom prst="rect">
            <a:avLst/>
          </a:prstGeom>
          <a:noFill/>
          <a:ln>
            <a:noFill/>
          </a:ln>
        </p:spPr>
      </p:pic>
      <p:sp>
        <p:nvSpPr>
          <p:cNvPr id="340" name="Google Shape;340;p29"/>
          <p:cNvSpPr txBox="1"/>
          <p:nvPr/>
        </p:nvSpPr>
        <p:spPr>
          <a:xfrm>
            <a:off x="4062742" y="3782758"/>
            <a:ext cx="10162515" cy="1107996"/>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0" i="0" u="none" strike="noStrike" cap="none">
                <a:solidFill>
                  <a:srgbClr val="FFFFFF"/>
                </a:solidFill>
                <a:latin typeface="Inter"/>
                <a:ea typeface="Inter"/>
                <a:cs typeface="Inter"/>
                <a:sym typeface="Inter"/>
              </a:rPr>
              <a:t>DEMO EXCEL</a:t>
            </a:r>
            <a:endParaRPr/>
          </a:p>
        </p:txBody>
      </p:sp>
      <p:sp>
        <p:nvSpPr>
          <p:cNvPr id="347" name="Google Shape;347;p29"/>
          <p:cNvSpPr txBox="1"/>
          <p:nvPr/>
        </p:nvSpPr>
        <p:spPr>
          <a:xfrm>
            <a:off x="554075" y="284025"/>
            <a:ext cx="15594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400" b="1" i="0" u="none" strike="noStrike" cap="none">
                <a:solidFill>
                  <a:srgbClr val="ABABAB"/>
                </a:solidFill>
                <a:latin typeface="Inter"/>
                <a:ea typeface="Inter"/>
                <a:cs typeface="Inter"/>
                <a:sym typeface="Inter"/>
              </a:rPr>
              <a:t>TECH COMPANY</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pic>
        <p:nvPicPr>
          <p:cNvPr id="54" name="Google Shape;54;p11"/>
          <p:cNvPicPr preferRelativeResize="0"/>
          <p:nvPr/>
        </p:nvPicPr>
        <p:blipFill>
          <a:blip r:embed="rId3">
            <a:alphaModFix/>
          </a:blip>
          <a:stretch>
            <a:fillRect/>
          </a:stretch>
        </p:blipFill>
        <p:spPr>
          <a:xfrm>
            <a:off x="18" y="0"/>
            <a:ext cx="18288000" cy="10295938"/>
          </a:xfrm>
          <a:prstGeom prst="rect">
            <a:avLst/>
          </a:prstGeom>
          <a:noFill/>
          <a:ln>
            <a:noFill/>
          </a:ln>
        </p:spPr>
      </p:pic>
      <p:pic>
        <p:nvPicPr>
          <p:cNvPr id="55" name="Google Shape;55;p11"/>
          <p:cNvPicPr preferRelativeResize="0"/>
          <p:nvPr/>
        </p:nvPicPr>
        <p:blipFill>
          <a:blip r:embed="rId4">
            <a:alphaModFix/>
          </a:blip>
          <a:stretch>
            <a:fillRect/>
          </a:stretch>
        </p:blipFill>
        <p:spPr>
          <a:xfrm>
            <a:off x="554075" y="-15310069"/>
            <a:ext cx="17179851" cy="17179814"/>
          </a:xfrm>
          <a:prstGeom prst="rect">
            <a:avLst/>
          </a:prstGeom>
          <a:noFill/>
          <a:ln>
            <a:noFill/>
          </a:ln>
        </p:spPr>
      </p:pic>
      <p:sp>
        <p:nvSpPr>
          <p:cNvPr id="67" name="Google Shape;67;p11"/>
          <p:cNvSpPr txBox="1"/>
          <p:nvPr/>
        </p:nvSpPr>
        <p:spPr>
          <a:xfrm>
            <a:off x="1328057" y="3296840"/>
            <a:ext cx="15675429" cy="36933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0" tIns="0" rIns="0" bIns="0" anchor="t" anchorCtr="0">
            <a:spAutoFit/>
          </a:bodyPr>
          <a:lstStyle/>
          <a:p>
            <a:pPr marR="0" lvl="0" rtl="0">
              <a:spcBef>
                <a:spcPts val="0"/>
              </a:spcBef>
              <a:spcAft>
                <a:spcPts val="0"/>
              </a:spcAft>
              <a:buClr>
                <a:srgbClr val="00B0F0"/>
              </a:buClr>
            </a:pPr>
            <a:r>
              <a:rPr lang="vi-VN" sz="4000" b="0" i="0" u="none" strike="noStrike" cap="none">
                <a:solidFill>
                  <a:srgbClr val="FFFF00"/>
                </a:solidFill>
                <a:latin typeface="Montserrat" panose="00000500000000000000" pitchFamily="2" charset="0"/>
                <a:ea typeface="Inter"/>
                <a:cs typeface="Inter"/>
                <a:sym typeface="Inter"/>
              </a:rPr>
              <a:t>Thuật toán MVO (Multi-Verse Optimizer) </a:t>
            </a:r>
            <a:r>
              <a:rPr lang="vi-VN" sz="4000" b="0" i="0" u="none" strike="noStrike" cap="none">
                <a:solidFill>
                  <a:srgbClr val="FFFFFF"/>
                </a:solidFill>
                <a:latin typeface="Montserrat" panose="00000500000000000000" pitchFamily="2" charset="0"/>
                <a:ea typeface="Inter"/>
                <a:cs typeface="Inter"/>
                <a:sym typeface="Inter"/>
              </a:rPr>
              <a:t>là một thuật toán tối ưu hóa lấy cảm hứng từ lý thuyết đa vũ trụ trong vật lý. </a:t>
            </a:r>
            <a:endParaRPr lang="en-US" sz="4000" b="0" i="0" u="none" strike="noStrike" cap="none">
              <a:solidFill>
                <a:srgbClr val="FFFFFF"/>
              </a:solidFill>
              <a:latin typeface="Montserrat" panose="00000500000000000000" pitchFamily="2" charset="0"/>
              <a:ea typeface="Inter"/>
              <a:cs typeface="Inter"/>
              <a:sym typeface="Inter"/>
            </a:endParaRPr>
          </a:p>
          <a:p>
            <a:pPr marR="0" lvl="0" rtl="0">
              <a:spcBef>
                <a:spcPts val="0"/>
              </a:spcBef>
              <a:spcAft>
                <a:spcPts val="0"/>
              </a:spcAft>
              <a:buClr>
                <a:srgbClr val="00B0F0"/>
              </a:buClr>
            </a:pPr>
            <a:endParaRPr lang="en-US" sz="4000" b="0" i="0" u="none" strike="noStrike" cap="none">
              <a:solidFill>
                <a:srgbClr val="FFFFFF"/>
              </a:solidFill>
              <a:latin typeface="Montserrat" panose="00000500000000000000" pitchFamily="2" charset="0"/>
              <a:ea typeface="Inter"/>
              <a:cs typeface="Inter"/>
              <a:sym typeface="Inter"/>
            </a:endParaRPr>
          </a:p>
          <a:p>
            <a:pPr marR="0" lvl="0" rtl="0">
              <a:spcBef>
                <a:spcPts val="0"/>
              </a:spcBef>
              <a:spcAft>
                <a:spcPts val="0"/>
              </a:spcAft>
              <a:buClr>
                <a:srgbClr val="00B0F0"/>
              </a:buClr>
            </a:pPr>
            <a:r>
              <a:rPr lang="vi-VN" sz="4000" b="0" i="0" u="none" strike="noStrike" cap="none">
                <a:solidFill>
                  <a:srgbClr val="FFFFFF"/>
                </a:solidFill>
                <a:latin typeface="Montserrat" panose="00000500000000000000" pitchFamily="2" charset="0"/>
                <a:ea typeface="Inter"/>
                <a:cs typeface="Inter"/>
                <a:sym typeface="Inter"/>
              </a:rPr>
              <a:t>Thuật toán này được phát triển bởi </a:t>
            </a:r>
            <a:r>
              <a:rPr lang="vi-VN" sz="4000" b="0" i="0" u="sng" strike="noStrike" cap="none">
                <a:solidFill>
                  <a:srgbClr val="FFFFFF"/>
                </a:solidFill>
                <a:latin typeface="Montserrat" panose="00000500000000000000" pitchFamily="2" charset="0"/>
                <a:ea typeface="Inter"/>
                <a:cs typeface="Inter"/>
                <a:sym typeface="Inter"/>
              </a:rPr>
              <a:t>Seyedali Mirjalili </a:t>
            </a:r>
            <a:r>
              <a:rPr lang="vi-VN" sz="4000" b="0" i="0" u="none" strike="noStrike" cap="none">
                <a:solidFill>
                  <a:srgbClr val="FFFFFF"/>
                </a:solidFill>
                <a:latin typeface="Montserrat" panose="00000500000000000000" pitchFamily="2" charset="0"/>
                <a:ea typeface="Inter"/>
                <a:cs typeface="Inter"/>
                <a:sym typeface="Inter"/>
              </a:rPr>
              <a:t>vào năm 2016, dựa trên mô hình về sự tồn tại của nhiều vũ trụ song song và sự dịch chuyển các hạt vật chất giữa chúng. </a:t>
            </a:r>
            <a:endParaRPr lang="en-US" sz="4000" b="0" i="0" u="none" strike="noStrike" cap="none">
              <a:solidFill>
                <a:srgbClr val="FFFFFF"/>
              </a:solidFill>
              <a:latin typeface="Montserrat" panose="00000500000000000000" pitchFamily="2" charset="0"/>
              <a:ea typeface="Inter"/>
              <a:cs typeface="Inter"/>
              <a:sym typeface="Inte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1"/>
        <p:cNvGrpSpPr/>
        <p:nvPr/>
      </p:nvGrpSpPr>
      <p:grpSpPr>
        <a:xfrm>
          <a:off x="0" y="0"/>
          <a:ext cx="0" cy="0"/>
          <a:chOff x="0" y="0"/>
          <a:chExt cx="0" cy="0"/>
        </a:xfrm>
      </p:grpSpPr>
      <p:pic>
        <p:nvPicPr>
          <p:cNvPr id="72" name="Google Shape;72;p12"/>
          <p:cNvPicPr preferRelativeResize="0"/>
          <p:nvPr/>
        </p:nvPicPr>
        <p:blipFill>
          <a:blip r:embed="rId3">
            <a:alphaModFix/>
          </a:blip>
          <a:stretch>
            <a:fillRect/>
          </a:stretch>
        </p:blipFill>
        <p:spPr>
          <a:xfrm>
            <a:off x="18" y="0"/>
            <a:ext cx="18288000" cy="10295938"/>
          </a:xfrm>
          <a:prstGeom prst="rect">
            <a:avLst/>
          </a:prstGeom>
          <a:noFill/>
          <a:ln>
            <a:noFill/>
          </a:ln>
        </p:spPr>
      </p:pic>
      <p:pic>
        <p:nvPicPr>
          <p:cNvPr id="73" name="Google Shape;73;p12"/>
          <p:cNvPicPr preferRelativeResize="0"/>
          <p:nvPr/>
        </p:nvPicPr>
        <p:blipFill>
          <a:blip r:embed="rId4">
            <a:alphaModFix/>
          </a:blip>
          <a:stretch>
            <a:fillRect/>
          </a:stretch>
        </p:blipFill>
        <p:spPr>
          <a:xfrm>
            <a:off x="4013225" y="0"/>
            <a:ext cx="10261600" cy="10287000"/>
          </a:xfrm>
          <a:prstGeom prst="rect">
            <a:avLst/>
          </a:prstGeom>
          <a:noFill/>
          <a:ln>
            <a:noFill/>
          </a:ln>
        </p:spPr>
      </p:pic>
      <p:sp>
        <p:nvSpPr>
          <p:cNvPr id="74" name="Google Shape;74;p12"/>
          <p:cNvSpPr/>
          <p:nvPr/>
        </p:nvSpPr>
        <p:spPr>
          <a:xfrm>
            <a:off x="554078" y="-17117890"/>
            <a:ext cx="17179843" cy="17179843"/>
          </a:xfrm>
          <a:custGeom>
            <a:avLst/>
            <a:gdLst/>
            <a:ahLst/>
            <a:cxnLst/>
            <a:rect l="l" t="t" r="r" b="b"/>
            <a:pathLst>
              <a:path w="17179843" h="17179843" extrusionOk="0">
                <a:moveTo>
                  <a:pt x="0" y="0"/>
                </a:moveTo>
                <a:lnTo>
                  <a:pt x="17179844" y="0"/>
                </a:lnTo>
                <a:lnTo>
                  <a:pt x="17179844" y="17179844"/>
                </a:lnTo>
                <a:lnTo>
                  <a:pt x="0" y="17179844"/>
                </a:lnTo>
                <a:lnTo>
                  <a:pt x="0" y="0"/>
                </a:lnTo>
                <a:close/>
              </a:path>
            </a:pathLst>
          </a:custGeom>
          <a:blipFill rotWithShape="1">
            <a:blip r:embed="rId5">
              <a:alphaModFix amt="0"/>
            </a:blip>
            <a:stretch>
              <a:fillRect/>
            </a:stretch>
          </a:blipFill>
          <a:ln>
            <a:noFill/>
          </a:ln>
        </p:spPr>
        <p:txBody>
          <a:bodyPr/>
          <a:lstStyle/>
          <a:p>
            <a:endParaRPr lang="en-US"/>
          </a:p>
        </p:txBody>
      </p:sp>
      <p:sp>
        <p:nvSpPr>
          <p:cNvPr id="81" name="Google Shape;81;p12"/>
          <p:cNvSpPr txBox="1"/>
          <p:nvPr/>
        </p:nvSpPr>
        <p:spPr>
          <a:xfrm>
            <a:off x="-5866442" y="4676775"/>
            <a:ext cx="30020883" cy="1477328"/>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2000" b="0" i="0" u="none" strike="noStrike" cap="none">
                <a:solidFill>
                  <a:srgbClr val="FFFFFF"/>
                </a:solidFill>
                <a:effectLst>
                  <a:outerShdw blurRad="38100" dist="38100" dir="2700000" algn="tl">
                    <a:srgbClr val="000000">
                      <a:alpha val="43137"/>
                    </a:srgbClr>
                  </a:outerShdw>
                </a:effectLst>
                <a:latin typeface="Inter"/>
                <a:ea typeface="Inter"/>
                <a:cs typeface="Inter"/>
                <a:sym typeface="Inter"/>
              </a:rPr>
              <a:t>THUYẾT ĐA VŨ TỤ</a:t>
            </a:r>
            <a:endParaRPr>
              <a:effectLst>
                <a:outerShdw blurRad="38100" dist="38100" dir="2700000" algn="tl">
                  <a:srgbClr val="000000">
                    <a:alpha val="43137"/>
                  </a:srgbClr>
                </a:outerShdw>
              </a:effectLst>
            </a:endParaRPr>
          </a:p>
        </p:txBody>
      </p:sp>
      <p:sp>
        <p:nvSpPr>
          <p:cNvPr id="82" name="Google Shape;82;p12"/>
          <p:cNvSpPr txBox="1"/>
          <p:nvPr/>
        </p:nvSpPr>
        <p:spPr>
          <a:xfrm>
            <a:off x="12264614" y="10429875"/>
            <a:ext cx="9989372" cy="192405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0" b="0" i="0" u="none" strike="noStrike" cap="none">
                <a:solidFill>
                  <a:srgbClr val="FFFFFF"/>
                </a:solidFill>
                <a:latin typeface="Inter"/>
                <a:ea typeface="Inter"/>
                <a:cs typeface="Inter"/>
                <a:sym typeface="Inter"/>
              </a:rPr>
              <a:t>Welcome to Presentation</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6"/>
        <p:cNvGrpSpPr/>
        <p:nvPr/>
      </p:nvGrpSpPr>
      <p:grpSpPr>
        <a:xfrm>
          <a:off x="0" y="0"/>
          <a:ext cx="0" cy="0"/>
          <a:chOff x="0" y="0"/>
          <a:chExt cx="0" cy="0"/>
        </a:xfrm>
      </p:grpSpPr>
      <p:pic>
        <p:nvPicPr>
          <p:cNvPr id="87" name="Google Shape;87;p13"/>
          <p:cNvPicPr preferRelativeResize="0"/>
          <p:nvPr/>
        </p:nvPicPr>
        <p:blipFill>
          <a:blip r:embed="rId3">
            <a:alphaModFix/>
          </a:blip>
          <a:stretch>
            <a:fillRect/>
          </a:stretch>
        </p:blipFill>
        <p:spPr>
          <a:xfrm>
            <a:off x="18" y="0"/>
            <a:ext cx="18288000" cy="10295938"/>
          </a:xfrm>
          <a:prstGeom prst="rect">
            <a:avLst/>
          </a:prstGeom>
          <a:noFill/>
          <a:ln>
            <a:noFill/>
          </a:ln>
        </p:spPr>
      </p:pic>
      <p:pic>
        <p:nvPicPr>
          <p:cNvPr id="88" name="Google Shape;88;p13"/>
          <p:cNvPicPr preferRelativeResize="0"/>
          <p:nvPr/>
        </p:nvPicPr>
        <p:blipFill>
          <a:blip r:embed="rId4">
            <a:alphaModFix/>
          </a:blip>
          <a:stretch>
            <a:fillRect/>
          </a:stretch>
        </p:blipFill>
        <p:spPr>
          <a:xfrm>
            <a:off x="10459800" y="-1296512"/>
            <a:ext cx="12857151" cy="12888975"/>
          </a:xfrm>
          <a:prstGeom prst="rect">
            <a:avLst/>
          </a:prstGeom>
          <a:noFill/>
          <a:ln>
            <a:noFill/>
          </a:ln>
        </p:spPr>
      </p:pic>
      <p:pic>
        <p:nvPicPr>
          <p:cNvPr id="89" name="Google Shape;89;p13"/>
          <p:cNvPicPr preferRelativeResize="0"/>
          <p:nvPr/>
        </p:nvPicPr>
        <p:blipFill>
          <a:blip r:embed="rId5">
            <a:alphaModFix/>
          </a:blip>
          <a:stretch>
            <a:fillRect/>
          </a:stretch>
        </p:blipFill>
        <p:spPr>
          <a:xfrm>
            <a:off x="10459800" y="731373"/>
            <a:ext cx="8571176" cy="9560102"/>
          </a:xfrm>
          <a:prstGeom prst="rect">
            <a:avLst/>
          </a:prstGeom>
          <a:noFill/>
          <a:ln>
            <a:noFill/>
          </a:ln>
        </p:spPr>
      </p:pic>
      <p:sp>
        <p:nvSpPr>
          <p:cNvPr id="90" name="Google Shape;90;p13"/>
          <p:cNvSpPr txBox="1"/>
          <p:nvPr/>
        </p:nvSpPr>
        <p:spPr>
          <a:xfrm>
            <a:off x="641164" y="2503558"/>
            <a:ext cx="9989400" cy="1107996"/>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0" b="0" i="0" u="none" strike="noStrike" cap="none">
                <a:solidFill>
                  <a:srgbClr val="FFFFFF"/>
                </a:solidFill>
                <a:latin typeface="Inter"/>
                <a:ea typeface="Inter"/>
                <a:cs typeface="Inter"/>
                <a:sym typeface="Inter"/>
              </a:rPr>
              <a:t>Vũ trụ học</a:t>
            </a:r>
            <a:endParaRPr/>
          </a:p>
        </p:txBody>
      </p:sp>
      <p:sp>
        <p:nvSpPr>
          <p:cNvPr id="91" name="Google Shape;91;p13"/>
          <p:cNvSpPr txBox="1"/>
          <p:nvPr/>
        </p:nvSpPr>
        <p:spPr>
          <a:xfrm>
            <a:off x="641164" y="3804546"/>
            <a:ext cx="9989400" cy="517064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000" b="0" i="0" u="none" strike="noStrike" cap="none">
                <a:solidFill>
                  <a:srgbClr val="FFFFFF"/>
                </a:solidFill>
                <a:latin typeface="Montserrat" panose="00000500000000000000" pitchFamily="2" charset="0"/>
                <a:ea typeface="Inter Light"/>
                <a:cs typeface="Inter Light"/>
                <a:sym typeface="Inter Light"/>
              </a:rPr>
              <a:t>Dựa trên b</a:t>
            </a:r>
            <a:r>
              <a:rPr lang="vi-VN" sz="4000" b="0" i="0" u="none" strike="noStrike" cap="none">
                <a:solidFill>
                  <a:srgbClr val="FFFFFF"/>
                </a:solidFill>
                <a:latin typeface="Montserrat" panose="00000500000000000000" pitchFamily="2" charset="0"/>
                <a:ea typeface="Inter Light"/>
                <a:cs typeface="Inter Light"/>
                <a:sym typeface="Inter Light"/>
              </a:rPr>
              <a:t>a khái niệm chính trong vũ trụ học: </a:t>
            </a:r>
            <a:r>
              <a:rPr lang="en-US" sz="4000" b="0" i="0" u="none" strike="noStrike" cap="none">
                <a:solidFill>
                  <a:srgbClr val="FFFF00"/>
                </a:solidFill>
                <a:latin typeface="Montserrat" panose="00000500000000000000" pitchFamily="2" charset="0"/>
                <a:ea typeface="Inter Light"/>
                <a:cs typeface="Inter Light"/>
                <a:sym typeface="Inter Light"/>
              </a:rPr>
              <a:t>Blackhole</a:t>
            </a:r>
            <a:r>
              <a:rPr lang="vi-VN" sz="4000" b="0" i="0" u="none" strike="noStrike" cap="none">
                <a:solidFill>
                  <a:srgbClr val="FFFFFF"/>
                </a:solidFill>
                <a:latin typeface="Montserrat" panose="00000500000000000000" pitchFamily="2" charset="0"/>
                <a:ea typeface="Inter Light"/>
                <a:cs typeface="Inter Light"/>
                <a:sym typeface="Inter Light"/>
              </a:rPr>
              <a:t>, </a:t>
            </a:r>
            <a:r>
              <a:rPr lang="en-US" sz="4000">
                <a:solidFill>
                  <a:srgbClr val="FFFF00"/>
                </a:solidFill>
                <a:latin typeface="Montserrat" panose="00000500000000000000" pitchFamily="2" charset="0"/>
                <a:ea typeface="Inter Light"/>
                <a:cs typeface="Inter Light"/>
                <a:sym typeface="Inter Light"/>
              </a:rPr>
              <a:t>Whitehole</a:t>
            </a:r>
            <a:r>
              <a:rPr lang="vi-VN" sz="4000" b="0" i="0" u="none" strike="noStrike" cap="none">
                <a:solidFill>
                  <a:srgbClr val="FFFFFF"/>
                </a:solidFill>
                <a:latin typeface="Montserrat" panose="00000500000000000000" pitchFamily="2" charset="0"/>
                <a:ea typeface="Inter Light"/>
                <a:cs typeface="Inter Light"/>
                <a:sym typeface="Inter Light"/>
              </a:rPr>
              <a:t> và </a:t>
            </a:r>
            <a:r>
              <a:rPr lang="en-US" sz="4000" b="0" i="0" u="none" strike="noStrike" cap="none">
                <a:solidFill>
                  <a:srgbClr val="FFFF00"/>
                </a:solidFill>
                <a:latin typeface="Montserrat" panose="00000500000000000000" pitchFamily="2" charset="0"/>
                <a:ea typeface="Inter Light"/>
                <a:cs typeface="Inter Light"/>
                <a:sym typeface="Inter Light"/>
              </a:rPr>
              <a:t>Wormhole</a:t>
            </a:r>
            <a:r>
              <a:rPr lang="vi-VN" sz="4000" b="0" i="0" u="none" strike="noStrike" cap="none">
                <a:solidFill>
                  <a:srgbClr val="FFFFFF"/>
                </a:solidFill>
                <a:latin typeface="Montserrat" panose="00000500000000000000" pitchFamily="2" charset="0"/>
                <a:ea typeface="Inter Light"/>
                <a:cs typeface="Inter Light"/>
                <a:sym typeface="Inter Light"/>
              </a:rPr>
              <a:t>. Nó mô phỏng cách thức các vũ trụ (giải pháp tiềm năng) được hình thành, biến đổi, phát triển theo thời gian để tìm ra vũ trụ tốt nhất (giải pháp tối ưu).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1"/>
        <p:cNvGrpSpPr/>
        <p:nvPr/>
      </p:nvGrpSpPr>
      <p:grpSpPr>
        <a:xfrm>
          <a:off x="0" y="0"/>
          <a:ext cx="0" cy="0"/>
          <a:chOff x="0" y="0"/>
          <a:chExt cx="0" cy="0"/>
        </a:xfrm>
      </p:grpSpPr>
      <p:pic>
        <p:nvPicPr>
          <p:cNvPr id="102" name="Google Shape;102;p14"/>
          <p:cNvPicPr preferRelativeResize="0"/>
          <p:nvPr/>
        </p:nvPicPr>
        <p:blipFill>
          <a:blip r:embed="rId3">
            <a:alphaModFix/>
          </a:blip>
          <a:stretch>
            <a:fillRect/>
          </a:stretch>
        </p:blipFill>
        <p:spPr>
          <a:xfrm>
            <a:off x="18" y="0"/>
            <a:ext cx="18288000" cy="10295938"/>
          </a:xfrm>
          <a:prstGeom prst="rect">
            <a:avLst/>
          </a:prstGeom>
          <a:noFill/>
          <a:ln>
            <a:noFill/>
          </a:ln>
        </p:spPr>
      </p:pic>
      <p:pic>
        <p:nvPicPr>
          <p:cNvPr id="103" name="Google Shape;103;p14"/>
          <p:cNvPicPr preferRelativeResize="0"/>
          <p:nvPr/>
        </p:nvPicPr>
        <p:blipFill>
          <a:blip r:embed="rId4">
            <a:alphaModFix/>
          </a:blip>
          <a:stretch>
            <a:fillRect/>
          </a:stretch>
        </p:blipFill>
        <p:spPr>
          <a:xfrm>
            <a:off x="-6865675" y="-1296512"/>
            <a:ext cx="12857151" cy="12888975"/>
          </a:xfrm>
          <a:prstGeom prst="rect">
            <a:avLst/>
          </a:prstGeom>
          <a:noFill/>
          <a:ln>
            <a:noFill/>
          </a:ln>
        </p:spPr>
      </p:pic>
      <p:sp>
        <p:nvSpPr>
          <p:cNvPr id="104" name="Google Shape;104;p14"/>
          <p:cNvSpPr txBox="1"/>
          <p:nvPr/>
        </p:nvSpPr>
        <p:spPr>
          <a:xfrm>
            <a:off x="554078" y="3371850"/>
            <a:ext cx="8946761" cy="332398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0" b="0" i="0" u="none" strike="noStrike" cap="none">
                <a:solidFill>
                  <a:srgbClr val="FFFFFF"/>
                </a:solidFill>
                <a:effectLst>
                  <a:outerShdw blurRad="38100" dist="38100" dir="2700000" algn="tl">
                    <a:srgbClr val="000000">
                      <a:alpha val="43137"/>
                    </a:srgbClr>
                  </a:outerShdw>
                </a:effectLst>
                <a:latin typeface="Inter"/>
                <a:ea typeface="Inter"/>
                <a:cs typeface="Inter"/>
                <a:sym typeface="Inter"/>
              </a:rPr>
              <a:t>QUY TẮC ĐƯỢC ÁP DỤNG TRONG CÁC VŨ TRỤ</a:t>
            </a:r>
            <a:endParaRPr>
              <a:effectLst>
                <a:outerShdw blurRad="38100" dist="38100" dir="2700000" algn="tl">
                  <a:srgbClr val="000000">
                    <a:alpha val="43137"/>
                  </a:srgbClr>
                </a:outerShdw>
              </a:effectLst>
            </a:endParaRPr>
          </a:p>
        </p:txBody>
      </p:sp>
      <p:sp>
        <p:nvSpPr>
          <p:cNvPr id="112" name="Google Shape;112;p14"/>
          <p:cNvSpPr txBox="1"/>
          <p:nvPr/>
        </p:nvSpPr>
        <p:spPr>
          <a:xfrm>
            <a:off x="10256122" y="1203960"/>
            <a:ext cx="7477801" cy="7879080"/>
          </a:xfrm>
          <a:prstGeom prst="rect">
            <a:avLst/>
          </a:prstGeom>
          <a:noFill/>
          <a:ln>
            <a:noFill/>
          </a:ln>
        </p:spPr>
        <p:txBody>
          <a:bodyPr spcFirstLastPara="1" wrap="square" lIns="0" tIns="0" rIns="0" bIns="0" anchor="t" anchorCtr="0">
            <a:spAutoFit/>
          </a:bodyPr>
          <a:lstStyle/>
          <a:p>
            <a:pPr marL="514350" marR="0" lvl="0" indent="-514350" algn="l" rtl="0">
              <a:spcBef>
                <a:spcPts val="0"/>
              </a:spcBef>
              <a:spcAft>
                <a:spcPts val="0"/>
              </a:spcAft>
              <a:buClr>
                <a:schemeClr val="bg1"/>
              </a:buClr>
              <a:buFont typeface="+mj-lt"/>
              <a:buAutoNum type="arabicPeriod"/>
            </a:pPr>
            <a:r>
              <a:rPr lang="en-US" sz="3200" b="0" i="0" u="none" strike="noStrike" cap="none">
                <a:solidFill>
                  <a:srgbClr val="FFFFFF"/>
                </a:solidFill>
                <a:latin typeface="Montserrat" panose="00000500000000000000" pitchFamily="2" charset="0"/>
                <a:ea typeface="Inter"/>
                <a:cs typeface="Inter"/>
                <a:sym typeface="Inter"/>
              </a:rPr>
              <a:t>The higher inﬂation rate, the higher probability ofhaving white hole.</a:t>
            </a:r>
          </a:p>
          <a:p>
            <a:pPr marL="514350" marR="0" lvl="0" indent="-514350" algn="l" rtl="0">
              <a:spcBef>
                <a:spcPts val="0"/>
              </a:spcBef>
              <a:spcAft>
                <a:spcPts val="0"/>
              </a:spcAft>
              <a:buClr>
                <a:schemeClr val="bg1"/>
              </a:buClr>
              <a:buFont typeface="+mj-lt"/>
              <a:buAutoNum type="arabicPeriod"/>
            </a:pPr>
            <a:r>
              <a:rPr lang="en-US" sz="3200" b="0" i="0" u="none" strike="noStrike" cap="none">
                <a:solidFill>
                  <a:srgbClr val="FFFFFF"/>
                </a:solidFill>
                <a:latin typeface="Montserrat" panose="00000500000000000000" pitchFamily="2" charset="0"/>
                <a:ea typeface="Inter"/>
                <a:cs typeface="Inter"/>
                <a:sym typeface="Inter"/>
              </a:rPr>
              <a:t>The higher inﬂation rate, the lower probability ofhaving black holes.</a:t>
            </a:r>
          </a:p>
          <a:p>
            <a:pPr marL="514350" marR="0" lvl="0" indent="-514350" algn="l" rtl="0">
              <a:spcBef>
                <a:spcPts val="0"/>
              </a:spcBef>
              <a:spcAft>
                <a:spcPts val="0"/>
              </a:spcAft>
              <a:buClr>
                <a:schemeClr val="bg1"/>
              </a:buClr>
              <a:buFont typeface="+mj-lt"/>
              <a:buAutoNum type="arabicPeriod"/>
            </a:pPr>
            <a:r>
              <a:rPr lang="en-US" sz="3200" b="0" i="0" u="none" strike="noStrike" cap="none">
                <a:solidFill>
                  <a:srgbClr val="FFFFFF"/>
                </a:solidFill>
                <a:latin typeface="Montserrat" panose="00000500000000000000" pitchFamily="2" charset="0"/>
                <a:ea typeface="Inter"/>
                <a:cs typeface="Inter"/>
                <a:sym typeface="Inter"/>
              </a:rPr>
              <a:t>Universes with higher inﬂation rate tend to sendobjects through white holes.</a:t>
            </a:r>
          </a:p>
          <a:p>
            <a:pPr marL="514350" marR="0" lvl="0" indent="-514350" algn="l" rtl="0">
              <a:spcBef>
                <a:spcPts val="0"/>
              </a:spcBef>
              <a:spcAft>
                <a:spcPts val="0"/>
              </a:spcAft>
              <a:buClr>
                <a:schemeClr val="bg1"/>
              </a:buClr>
              <a:buFont typeface="+mj-lt"/>
              <a:buAutoNum type="arabicPeriod"/>
            </a:pPr>
            <a:r>
              <a:rPr lang="en-US" sz="3200" b="0" i="0" u="none" strike="noStrike" cap="none">
                <a:solidFill>
                  <a:srgbClr val="FFFFFF"/>
                </a:solidFill>
                <a:latin typeface="Montserrat" panose="00000500000000000000" pitchFamily="2" charset="0"/>
                <a:ea typeface="Inter"/>
                <a:cs typeface="Inter"/>
                <a:sym typeface="Inter"/>
              </a:rPr>
              <a:t>Universes with lower inﬂation rate tend to receivemore objects through black holes.</a:t>
            </a:r>
          </a:p>
          <a:p>
            <a:pPr marL="514350" marR="0" lvl="0" indent="-514350" algn="l" rtl="0">
              <a:spcBef>
                <a:spcPts val="0"/>
              </a:spcBef>
              <a:spcAft>
                <a:spcPts val="0"/>
              </a:spcAft>
              <a:buClr>
                <a:schemeClr val="bg1"/>
              </a:buClr>
              <a:buFont typeface="+mj-lt"/>
              <a:buAutoNum type="arabicPeriod"/>
            </a:pPr>
            <a:r>
              <a:rPr lang="en-US" sz="3200" b="0" i="0" u="none" strike="noStrike" cap="none">
                <a:solidFill>
                  <a:srgbClr val="FFFFFF"/>
                </a:solidFill>
                <a:latin typeface="Montserrat" panose="00000500000000000000" pitchFamily="2" charset="0"/>
                <a:ea typeface="Inter"/>
                <a:cs typeface="Inter"/>
                <a:sym typeface="Inter"/>
              </a:rPr>
              <a:t>The objects in all universes may face random move-ment towards the best universe via wormholes regard-less of the inﬂation rate.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3"/>
        <p:cNvGrpSpPr/>
        <p:nvPr/>
      </p:nvGrpSpPr>
      <p:grpSpPr>
        <a:xfrm>
          <a:off x="0" y="0"/>
          <a:ext cx="0" cy="0"/>
          <a:chOff x="0" y="0"/>
          <a:chExt cx="0" cy="0"/>
        </a:xfrm>
      </p:grpSpPr>
      <p:pic>
        <p:nvPicPr>
          <p:cNvPr id="124" name="Google Shape;124;p15"/>
          <p:cNvPicPr preferRelativeResize="0"/>
          <p:nvPr/>
        </p:nvPicPr>
        <p:blipFill>
          <a:blip r:embed="rId3">
            <a:alphaModFix/>
          </a:blip>
          <a:stretch>
            <a:fillRect/>
          </a:stretch>
        </p:blipFill>
        <p:spPr>
          <a:xfrm>
            <a:off x="18" y="0"/>
            <a:ext cx="18288000" cy="10295938"/>
          </a:xfrm>
          <a:prstGeom prst="rect">
            <a:avLst/>
          </a:prstGeom>
          <a:noFill/>
          <a:ln>
            <a:noFill/>
          </a:ln>
        </p:spPr>
      </p:pic>
      <p:pic>
        <p:nvPicPr>
          <p:cNvPr id="125" name="Google Shape;125;p15"/>
          <p:cNvPicPr preferRelativeResize="0"/>
          <p:nvPr/>
        </p:nvPicPr>
        <p:blipFill>
          <a:blip r:embed="rId4">
            <a:alphaModFix/>
          </a:blip>
          <a:stretch>
            <a:fillRect/>
          </a:stretch>
        </p:blipFill>
        <p:spPr>
          <a:xfrm>
            <a:off x="4013225" y="0"/>
            <a:ext cx="10261600" cy="10287000"/>
          </a:xfrm>
          <a:prstGeom prst="rect">
            <a:avLst/>
          </a:prstGeom>
          <a:noFill/>
          <a:ln>
            <a:noFill/>
          </a:ln>
        </p:spPr>
      </p:pic>
      <p:sp>
        <p:nvSpPr>
          <p:cNvPr id="131" name="Google Shape;131;p15"/>
          <p:cNvSpPr txBox="1"/>
          <p:nvPr/>
        </p:nvSpPr>
        <p:spPr>
          <a:xfrm>
            <a:off x="8993821" y="284025"/>
            <a:ext cx="15471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400" b="1" i="0" u="none" strike="noStrike" cap="none">
                <a:solidFill>
                  <a:srgbClr val="ABABAB"/>
                </a:solidFill>
                <a:latin typeface="Inter"/>
                <a:ea typeface="Inter"/>
                <a:cs typeface="Inter"/>
                <a:sym typeface="Inter"/>
              </a:rPr>
              <a:t>OUR PRODUCTS</a:t>
            </a:r>
            <a:endParaRPr/>
          </a:p>
        </p:txBody>
      </p:sp>
      <p:sp>
        <p:nvSpPr>
          <p:cNvPr id="132" name="Google Shape;132;p15"/>
          <p:cNvSpPr txBox="1"/>
          <p:nvPr/>
        </p:nvSpPr>
        <p:spPr>
          <a:xfrm>
            <a:off x="-5866442" y="7877175"/>
            <a:ext cx="30020883" cy="1354217"/>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1000" b="0" i="0" u="none" strike="noStrike" cap="none">
                <a:solidFill>
                  <a:srgbClr val="FFFFFF"/>
                </a:solidFill>
                <a:effectLst>
                  <a:outerShdw blurRad="38100" dist="38100" dir="2700000" algn="tl">
                    <a:srgbClr val="000000">
                      <a:alpha val="43137"/>
                    </a:srgbClr>
                  </a:outerShdw>
                </a:effectLst>
                <a:latin typeface="Inter"/>
                <a:ea typeface="Inter"/>
                <a:cs typeface="Inter"/>
                <a:sym typeface="Inter"/>
              </a:rPr>
              <a:t>QUÁ TRÌNH HOẠT ĐỘNG</a:t>
            </a:r>
            <a:endParaRPr sz="1100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6"/>
        <p:cNvGrpSpPr/>
        <p:nvPr/>
      </p:nvGrpSpPr>
      <p:grpSpPr>
        <a:xfrm>
          <a:off x="0" y="0"/>
          <a:ext cx="0" cy="0"/>
          <a:chOff x="0" y="0"/>
          <a:chExt cx="0" cy="0"/>
        </a:xfrm>
      </p:grpSpPr>
      <p:pic>
        <p:nvPicPr>
          <p:cNvPr id="137" name="Google Shape;137;p16"/>
          <p:cNvPicPr preferRelativeResize="0"/>
          <p:nvPr/>
        </p:nvPicPr>
        <p:blipFill>
          <a:blip r:embed="rId3">
            <a:alphaModFix/>
          </a:blip>
          <a:stretch>
            <a:fillRect/>
          </a:stretch>
        </p:blipFill>
        <p:spPr>
          <a:xfrm>
            <a:off x="-171126" y="-346226"/>
            <a:ext cx="18288000" cy="10295938"/>
          </a:xfrm>
          <a:prstGeom prst="rect">
            <a:avLst/>
          </a:prstGeom>
          <a:noFill/>
          <a:ln>
            <a:noFill/>
          </a:ln>
        </p:spPr>
      </p:pic>
      <p:pic>
        <p:nvPicPr>
          <p:cNvPr id="138" name="Google Shape;138;p16"/>
          <p:cNvPicPr preferRelativeResize="0"/>
          <p:nvPr/>
        </p:nvPicPr>
        <p:blipFill>
          <a:blip r:embed="rId4">
            <a:alphaModFix/>
          </a:blip>
          <a:stretch>
            <a:fillRect/>
          </a:stretch>
        </p:blipFill>
        <p:spPr>
          <a:xfrm>
            <a:off x="-9845502" y="-2725881"/>
            <a:ext cx="15699901" cy="15738762"/>
          </a:xfrm>
          <a:prstGeom prst="rect">
            <a:avLst/>
          </a:prstGeom>
          <a:noFill/>
          <a:ln>
            <a:noFill/>
          </a:ln>
        </p:spPr>
      </p:pic>
      <p:sp>
        <p:nvSpPr>
          <p:cNvPr id="139" name="Google Shape;139;p16"/>
          <p:cNvSpPr txBox="1"/>
          <p:nvPr/>
        </p:nvSpPr>
        <p:spPr>
          <a:xfrm>
            <a:off x="9052706" y="337288"/>
            <a:ext cx="3126334" cy="969496"/>
          </a:xfrm>
          <a:prstGeom prst="rect">
            <a:avLst/>
          </a:prstGeom>
          <a:noFill/>
          <a:ln w="76200">
            <a:solidFill>
              <a:srgbClr val="FFFF00"/>
            </a:solid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7000" b="0" i="0" u="none" strike="noStrike" cap="none">
                <a:solidFill>
                  <a:srgbClr val="FFFFFF"/>
                </a:solidFill>
                <a:latin typeface="Inter"/>
                <a:ea typeface="Inter"/>
                <a:cs typeface="Inter"/>
                <a:sym typeface="Inter"/>
              </a:rPr>
              <a:t>Start</a:t>
            </a:r>
          </a:p>
        </p:txBody>
      </p:sp>
      <p:sp>
        <p:nvSpPr>
          <p:cNvPr id="3" name="Google Shape;139;p16">
            <a:extLst>
              <a:ext uri="{FF2B5EF4-FFF2-40B4-BE49-F238E27FC236}">
                <a16:creationId xmlns:a16="http://schemas.microsoft.com/office/drawing/2014/main" id="{4D73F32A-7371-21E9-C835-9BD637C611F0}"/>
              </a:ext>
            </a:extLst>
          </p:cNvPr>
          <p:cNvSpPr txBox="1"/>
          <p:nvPr/>
        </p:nvSpPr>
        <p:spPr>
          <a:xfrm>
            <a:off x="7469318" y="1759288"/>
            <a:ext cx="6335715" cy="623248"/>
          </a:xfrm>
          <a:prstGeom prst="rect">
            <a:avLst/>
          </a:prstGeom>
          <a:noFill/>
          <a:ln w="76200">
            <a:solidFill>
              <a:srgbClr val="FFFF00"/>
            </a:solid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4500" b="0" i="0" u="none" strike="noStrike" cap="none">
                <a:solidFill>
                  <a:srgbClr val="FFFFFF"/>
                </a:solidFill>
                <a:latin typeface="Montserrat" panose="00000500000000000000" pitchFamily="2" charset="0"/>
                <a:ea typeface="Inter"/>
                <a:cs typeface="Inter"/>
                <a:sym typeface="Inter"/>
              </a:rPr>
              <a:t>Initialization</a:t>
            </a:r>
          </a:p>
        </p:txBody>
      </p:sp>
      <p:sp>
        <p:nvSpPr>
          <p:cNvPr id="5" name="Google Shape;139;p16">
            <a:extLst>
              <a:ext uri="{FF2B5EF4-FFF2-40B4-BE49-F238E27FC236}">
                <a16:creationId xmlns:a16="http://schemas.microsoft.com/office/drawing/2014/main" id="{F34E1537-7A34-6CE0-D591-0064A9205CD1}"/>
              </a:ext>
            </a:extLst>
          </p:cNvPr>
          <p:cNvSpPr txBox="1"/>
          <p:nvPr/>
        </p:nvSpPr>
        <p:spPr>
          <a:xfrm>
            <a:off x="7469318" y="2793676"/>
            <a:ext cx="6335715" cy="692497"/>
          </a:xfrm>
          <a:prstGeom prst="rect">
            <a:avLst/>
          </a:prstGeom>
          <a:noFill/>
          <a:ln w="76200">
            <a:solidFill>
              <a:srgbClr val="FFFF00"/>
            </a:solidFill>
          </a:ln>
        </p:spPr>
        <p:txBody>
          <a:bodyPr spcFirstLastPara="1" wrap="square" lIns="0" tIns="0" rIns="0" bIns="0" anchor="t" anchorCtr="0">
            <a:spAutoFit/>
          </a:bodyPr>
          <a:lstStyle/>
          <a:p>
            <a:pPr marL="0" indent="0" algn="ctr"/>
            <a:r>
              <a:rPr lang="en-US" sz="4500">
                <a:solidFill>
                  <a:schemeClr val="tx2"/>
                </a:solidFill>
                <a:latin typeface="Montserrat" panose="00000500000000000000" pitchFamily="2" charset="0"/>
              </a:rPr>
              <a:t>Evaluation</a:t>
            </a:r>
            <a:endParaRPr lang="vi-VN" sz="4500">
              <a:solidFill>
                <a:schemeClr val="tx2"/>
              </a:solidFill>
              <a:latin typeface="Montserrat" panose="00000500000000000000" pitchFamily="2" charset="0"/>
            </a:endParaRPr>
          </a:p>
        </p:txBody>
      </p:sp>
      <p:sp>
        <p:nvSpPr>
          <p:cNvPr id="6" name="Google Shape;139;p16">
            <a:extLst>
              <a:ext uri="{FF2B5EF4-FFF2-40B4-BE49-F238E27FC236}">
                <a16:creationId xmlns:a16="http://schemas.microsoft.com/office/drawing/2014/main" id="{DDC62CE5-8F83-4786-0FF4-038A73FEDDD7}"/>
              </a:ext>
            </a:extLst>
          </p:cNvPr>
          <p:cNvSpPr txBox="1"/>
          <p:nvPr/>
        </p:nvSpPr>
        <p:spPr>
          <a:xfrm>
            <a:off x="7469317" y="3898395"/>
            <a:ext cx="6335716" cy="692497"/>
          </a:xfrm>
          <a:prstGeom prst="rect">
            <a:avLst/>
          </a:prstGeom>
          <a:noFill/>
          <a:ln w="76200">
            <a:solidFill>
              <a:srgbClr val="FFFF00"/>
            </a:solidFill>
          </a:ln>
        </p:spPr>
        <p:txBody>
          <a:bodyPr spcFirstLastPara="1" wrap="square" lIns="0" tIns="0" rIns="0" bIns="0" anchor="t" anchorCtr="0">
            <a:spAutoFit/>
          </a:bodyPr>
          <a:lstStyle/>
          <a:p>
            <a:pPr marL="0" indent="0" algn="ctr"/>
            <a:r>
              <a:rPr lang="en-US" sz="4500">
                <a:solidFill>
                  <a:schemeClr val="tx2"/>
                </a:solidFill>
                <a:latin typeface="Montserrat" panose="00000500000000000000" pitchFamily="2" charset="0"/>
              </a:rPr>
              <a:t>Rank Universes</a:t>
            </a:r>
            <a:endParaRPr lang="vi-VN" sz="4500">
              <a:solidFill>
                <a:schemeClr val="tx2"/>
              </a:solidFill>
              <a:latin typeface="Montserrat" panose="00000500000000000000" pitchFamily="2" charset="0"/>
            </a:endParaRPr>
          </a:p>
        </p:txBody>
      </p:sp>
      <p:sp>
        <p:nvSpPr>
          <p:cNvPr id="9" name="Google Shape;139;p16">
            <a:extLst>
              <a:ext uri="{FF2B5EF4-FFF2-40B4-BE49-F238E27FC236}">
                <a16:creationId xmlns:a16="http://schemas.microsoft.com/office/drawing/2014/main" id="{342F0401-C62A-6348-45D8-F44B05B28A4E}"/>
              </a:ext>
            </a:extLst>
          </p:cNvPr>
          <p:cNvSpPr txBox="1"/>
          <p:nvPr/>
        </p:nvSpPr>
        <p:spPr>
          <a:xfrm>
            <a:off x="7469317" y="5033457"/>
            <a:ext cx="6335715" cy="692497"/>
          </a:xfrm>
          <a:prstGeom prst="rect">
            <a:avLst/>
          </a:prstGeom>
          <a:noFill/>
          <a:ln w="76200">
            <a:solidFill>
              <a:srgbClr val="FFFF00"/>
            </a:solidFill>
          </a:ln>
        </p:spPr>
        <p:txBody>
          <a:bodyPr spcFirstLastPara="1" wrap="square" lIns="0" tIns="0" rIns="0" bIns="0" anchor="t" anchorCtr="0">
            <a:spAutoFit/>
          </a:bodyPr>
          <a:lstStyle/>
          <a:p>
            <a:pPr marL="0" indent="0" algn="ctr"/>
            <a:r>
              <a:rPr lang="en-US" sz="4500">
                <a:solidFill>
                  <a:schemeClr val="tx2"/>
                </a:solidFill>
                <a:latin typeface="Montserrat" panose="00000500000000000000" pitchFamily="2" charset="0"/>
              </a:rPr>
              <a:t>Update Universes</a:t>
            </a:r>
          </a:p>
        </p:txBody>
      </p:sp>
      <p:sp>
        <p:nvSpPr>
          <p:cNvPr id="10" name="Google Shape;139;p16">
            <a:extLst>
              <a:ext uri="{FF2B5EF4-FFF2-40B4-BE49-F238E27FC236}">
                <a16:creationId xmlns:a16="http://schemas.microsoft.com/office/drawing/2014/main" id="{808CD259-8F49-2478-C57A-A27E1C84FCF3}"/>
              </a:ext>
            </a:extLst>
          </p:cNvPr>
          <p:cNvSpPr txBox="1"/>
          <p:nvPr/>
        </p:nvSpPr>
        <p:spPr>
          <a:xfrm>
            <a:off x="7469317" y="6243148"/>
            <a:ext cx="6335715" cy="692497"/>
          </a:xfrm>
          <a:prstGeom prst="rect">
            <a:avLst/>
          </a:prstGeom>
          <a:noFill/>
          <a:ln w="76200">
            <a:solidFill>
              <a:srgbClr val="FFFF00"/>
            </a:solidFill>
          </a:ln>
        </p:spPr>
        <p:txBody>
          <a:bodyPr spcFirstLastPara="1" wrap="square" lIns="0" tIns="0" rIns="0" bIns="0" anchor="t" anchorCtr="0">
            <a:spAutoFit/>
          </a:bodyPr>
          <a:lstStyle/>
          <a:p>
            <a:pPr marL="0" indent="0" algn="ctr"/>
            <a:r>
              <a:rPr lang="en-US" sz="4500">
                <a:solidFill>
                  <a:schemeClr val="tx2"/>
                </a:solidFill>
                <a:latin typeface="Montserrat" panose="00000500000000000000" pitchFamily="2" charset="0"/>
              </a:rPr>
              <a:t>Update Parameters</a:t>
            </a:r>
          </a:p>
        </p:txBody>
      </p:sp>
      <p:sp>
        <p:nvSpPr>
          <p:cNvPr id="11" name="Google Shape;139;p16">
            <a:extLst>
              <a:ext uri="{FF2B5EF4-FFF2-40B4-BE49-F238E27FC236}">
                <a16:creationId xmlns:a16="http://schemas.microsoft.com/office/drawing/2014/main" id="{72B5A894-F7CD-786C-16D0-184E2FDF149B}"/>
              </a:ext>
            </a:extLst>
          </p:cNvPr>
          <p:cNvSpPr txBox="1"/>
          <p:nvPr/>
        </p:nvSpPr>
        <p:spPr>
          <a:xfrm>
            <a:off x="7426712" y="7452839"/>
            <a:ext cx="6378324" cy="692497"/>
          </a:xfrm>
          <a:prstGeom prst="rect">
            <a:avLst/>
          </a:prstGeom>
          <a:noFill/>
          <a:ln w="76200">
            <a:solidFill>
              <a:srgbClr val="FFFF00"/>
            </a:solidFill>
          </a:ln>
        </p:spPr>
        <p:txBody>
          <a:bodyPr spcFirstLastPara="1" wrap="square" lIns="0" tIns="0" rIns="0" bIns="0" anchor="t" anchorCtr="0">
            <a:spAutoFit/>
          </a:bodyPr>
          <a:lstStyle/>
          <a:p>
            <a:pPr marL="0" indent="0" algn="ctr"/>
            <a:r>
              <a:rPr lang="en-US" sz="4500">
                <a:solidFill>
                  <a:schemeClr val="tx2"/>
                </a:solidFill>
                <a:latin typeface="Montserrat" panose="00000500000000000000" pitchFamily="2" charset="0"/>
              </a:rPr>
              <a:t>Termination Criteria</a:t>
            </a:r>
          </a:p>
        </p:txBody>
      </p:sp>
      <p:cxnSp>
        <p:nvCxnSpPr>
          <p:cNvPr id="17" name="Connector: Elbow 16">
            <a:extLst>
              <a:ext uri="{FF2B5EF4-FFF2-40B4-BE49-F238E27FC236}">
                <a16:creationId xmlns:a16="http://schemas.microsoft.com/office/drawing/2014/main" id="{595273CC-3D0F-E9A6-6103-35BE62800482}"/>
              </a:ext>
            </a:extLst>
          </p:cNvPr>
          <p:cNvCxnSpPr>
            <a:stCxn id="11" idx="1"/>
            <a:endCxn id="3" idx="1"/>
          </p:cNvCxnSpPr>
          <p:nvPr/>
        </p:nvCxnSpPr>
        <p:spPr>
          <a:xfrm rot="10800000" flipH="1">
            <a:off x="7426712" y="2070912"/>
            <a:ext cx="42606" cy="5728176"/>
          </a:xfrm>
          <a:prstGeom prst="bentConnector3">
            <a:avLst>
              <a:gd name="adj1" fmla="val -2735068"/>
            </a:avLst>
          </a:prstGeom>
          <a:ln w="76200">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Google Shape;139;p16">
            <a:extLst>
              <a:ext uri="{FF2B5EF4-FFF2-40B4-BE49-F238E27FC236}">
                <a16:creationId xmlns:a16="http://schemas.microsoft.com/office/drawing/2014/main" id="{A130A8EC-8D1E-AF6C-4AA5-E981291D0DF4}"/>
              </a:ext>
            </a:extLst>
          </p:cNvPr>
          <p:cNvSpPr txBox="1"/>
          <p:nvPr/>
        </p:nvSpPr>
        <p:spPr>
          <a:xfrm>
            <a:off x="14762130" y="7314339"/>
            <a:ext cx="3126334" cy="969496"/>
          </a:xfrm>
          <a:prstGeom prst="rect">
            <a:avLst/>
          </a:prstGeom>
          <a:noFill/>
          <a:ln w="76200">
            <a:solidFill>
              <a:srgbClr val="FFFF00"/>
            </a:solid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7000" b="0" i="0" u="none" strike="noStrike" cap="none">
                <a:solidFill>
                  <a:srgbClr val="FFFFFF"/>
                </a:solidFill>
                <a:latin typeface="Inter"/>
                <a:ea typeface="Inter"/>
                <a:cs typeface="Inter"/>
                <a:sym typeface="Inter"/>
              </a:rPr>
              <a:t>END</a:t>
            </a:r>
          </a:p>
        </p:txBody>
      </p:sp>
      <p:cxnSp>
        <p:nvCxnSpPr>
          <p:cNvPr id="21" name="Straight Arrow Connector 20">
            <a:extLst>
              <a:ext uri="{FF2B5EF4-FFF2-40B4-BE49-F238E27FC236}">
                <a16:creationId xmlns:a16="http://schemas.microsoft.com/office/drawing/2014/main" id="{C7E4CA17-9014-0A37-A463-784CC78FEB8E}"/>
              </a:ext>
            </a:extLst>
          </p:cNvPr>
          <p:cNvCxnSpPr>
            <a:cxnSpLocks/>
            <a:stCxn id="11" idx="3"/>
            <a:endCxn id="19" idx="1"/>
          </p:cNvCxnSpPr>
          <p:nvPr/>
        </p:nvCxnSpPr>
        <p:spPr>
          <a:xfrm flipV="1">
            <a:off x="13805036" y="7799087"/>
            <a:ext cx="957094" cy="1"/>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FD02959-0142-C744-1EC6-3635EA8DEAE3}"/>
              </a:ext>
            </a:extLst>
          </p:cNvPr>
          <p:cNvCxnSpPr>
            <a:cxnSpLocks/>
            <a:stCxn id="139" idx="2"/>
            <a:endCxn id="3" idx="0"/>
          </p:cNvCxnSpPr>
          <p:nvPr/>
        </p:nvCxnSpPr>
        <p:spPr>
          <a:xfrm>
            <a:off x="10615873" y="1306784"/>
            <a:ext cx="21303" cy="452504"/>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739AF1D-95D9-191E-84A6-A3AAB72C009C}"/>
              </a:ext>
            </a:extLst>
          </p:cNvPr>
          <p:cNvCxnSpPr>
            <a:cxnSpLocks/>
            <a:stCxn id="3" idx="2"/>
            <a:endCxn id="5" idx="0"/>
          </p:cNvCxnSpPr>
          <p:nvPr/>
        </p:nvCxnSpPr>
        <p:spPr>
          <a:xfrm>
            <a:off x="10637176" y="2382536"/>
            <a:ext cx="0" cy="411140"/>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F3D24A8-CB3E-AEBE-7B50-FBEE6CA4A9FF}"/>
              </a:ext>
            </a:extLst>
          </p:cNvPr>
          <p:cNvCxnSpPr>
            <a:cxnSpLocks/>
            <a:stCxn id="5" idx="2"/>
          </p:cNvCxnSpPr>
          <p:nvPr/>
        </p:nvCxnSpPr>
        <p:spPr>
          <a:xfrm flipH="1">
            <a:off x="10615873" y="3486173"/>
            <a:ext cx="21303" cy="411681"/>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4333669-EBAD-9C9D-799C-E7CE602D2B1A}"/>
              </a:ext>
            </a:extLst>
          </p:cNvPr>
          <p:cNvCxnSpPr>
            <a:cxnSpLocks/>
            <a:stCxn id="6" idx="2"/>
          </p:cNvCxnSpPr>
          <p:nvPr/>
        </p:nvCxnSpPr>
        <p:spPr>
          <a:xfrm flipH="1">
            <a:off x="10615873" y="4590892"/>
            <a:ext cx="21302" cy="552608"/>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044DFD5-B13B-FB15-0509-7099C0794C2D}"/>
              </a:ext>
            </a:extLst>
          </p:cNvPr>
          <p:cNvCxnSpPr>
            <a:cxnSpLocks/>
            <a:stCxn id="9" idx="2"/>
            <a:endCxn id="10" idx="0"/>
          </p:cNvCxnSpPr>
          <p:nvPr/>
        </p:nvCxnSpPr>
        <p:spPr>
          <a:xfrm>
            <a:off x="10637175" y="5725954"/>
            <a:ext cx="0" cy="517194"/>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097C661-08E8-7584-E1D1-DD8239C811D9}"/>
              </a:ext>
            </a:extLst>
          </p:cNvPr>
          <p:cNvCxnSpPr>
            <a:cxnSpLocks/>
            <a:stCxn id="10" idx="2"/>
          </p:cNvCxnSpPr>
          <p:nvPr/>
        </p:nvCxnSpPr>
        <p:spPr>
          <a:xfrm>
            <a:off x="10637175" y="6935645"/>
            <a:ext cx="63910" cy="517194"/>
          </a:xfrm>
          <a:prstGeom prst="straightConnector1">
            <a:avLst/>
          </a:prstGeom>
          <a:ln w="1016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565B2877-098B-47C0-5218-5A4EFD1DC32A}"/>
              </a:ext>
            </a:extLst>
          </p:cNvPr>
          <p:cNvSpPr txBox="1"/>
          <p:nvPr/>
        </p:nvSpPr>
        <p:spPr>
          <a:xfrm>
            <a:off x="6469618" y="7990175"/>
            <a:ext cx="1792762" cy="477054"/>
          </a:xfrm>
          <a:prstGeom prst="rect">
            <a:avLst/>
          </a:prstGeom>
          <a:noFill/>
        </p:spPr>
        <p:txBody>
          <a:bodyPr wrap="square" rtlCol="0">
            <a:spAutoFit/>
          </a:bodyPr>
          <a:lstStyle/>
          <a:p>
            <a:r>
              <a:rPr lang="en-US" sz="2500" b="1">
                <a:solidFill>
                  <a:schemeClr val="bg1"/>
                </a:solidFill>
                <a:latin typeface="Montserrat" panose="00000500000000000000" pitchFamily="2" charset="0"/>
              </a:rPr>
              <a:t>NO</a:t>
            </a:r>
          </a:p>
        </p:txBody>
      </p:sp>
      <p:sp>
        <p:nvSpPr>
          <p:cNvPr id="162" name="TextBox 161">
            <a:extLst>
              <a:ext uri="{FF2B5EF4-FFF2-40B4-BE49-F238E27FC236}">
                <a16:creationId xmlns:a16="http://schemas.microsoft.com/office/drawing/2014/main" id="{FD77B893-3190-326B-D201-FD6165BBF869}"/>
              </a:ext>
            </a:extLst>
          </p:cNvPr>
          <p:cNvSpPr txBox="1"/>
          <p:nvPr/>
        </p:nvSpPr>
        <p:spPr>
          <a:xfrm>
            <a:off x="13865749" y="8228702"/>
            <a:ext cx="1792762" cy="477054"/>
          </a:xfrm>
          <a:prstGeom prst="rect">
            <a:avLst/>
          </a:prstGeom>
          <a:noFill/>
        </p:spPr>
        <p:txBody>
          <a:bodyPr wrap="square" rtlCol="0">
            <a:spAutoFit/>
          </a:bodyPr>
          <a:lstStyle/>
          <a:p>
            <a:r>
              <a:rPr lang="en-US" sz="2500" b="1">
                <a:solidFill>
                  <a:schemeClr val="bg1"/>
                </a:solidFill>
                <a:latin typeface="Montserrat" panose="00000500000000000000" pitchFamily="2" charset="0"/>
              </a:rPr>
              <a:t>YES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0"/>
        <p:cNvGrpSpPr/>
        <p:nvPr/>
      </p:nvGrpSpPr>
      <p:grpSpPr>
        <a:xfrm>
          <a:off x="0" y="0"/>
          <a:ext cx="0" cy="0"/>
          <a:chOff x="0" y="0"/>
          <a:chExt cx="0" cy="0"/>
        </a:xfrm>
      </p:grpSpPr>
      <p:pic>
        <p:nvPicPr>
          <p:cNvPr id="151" name="Google Shape;151;p17"/>
          <p:cNvPicPr preferRelativeResize="0"/>
          <p:nvPr/>
        </p:nvPicPr>
        <p:blipFill>
          <a:blip r:embed="rId3">
            <a:alphaModFix/>
          </a:blip>
          <a:stretch>
            <a:fillRect/>
          </a:stretch>
        </p:blipFill>
        <p:spPr>
          <a:xfrm>
            <a:off x="18" y="0"/>
            <a:ext cx="18288000" cy="10295938"/>
          </a:xfrm>
          <a:prstGeom prst="rect">
            <a:avLst/>
          </a:prstGeom>
          <a:noFill/>
          <a:ln>
            <a:noFill/>
          </a:ln>
        </p:spPr>
      </p:pic>
      <p:pic>
        <p:nvPicPr>
          <p:cNvPr id="152" name="Google Shape;152;p17"/>
          <p:cNvPicPr preferRelativeResize="0"/>
          <p:nvPr/>
        </p:nvPicPr>
        <p:blipFill>
          <a:blip r:embed="rId4">
            <a:alphaModFix/>
          </a:blip>
          <a:stretch>
            <a:fillRect/>
          </a:stretch>
        </p:blipFill>
        <p:spPr>
          <a:xfrm>
            <a:off x="8144913" y="-898183"/>
            <a:ext cx="16316201" cy="12292915"/>
          </a:xfrm>
          <a:prstGeom prst="rect">
            <a:avLst/>
          </a:prstGeom>
          <a:noFill/>
          <a:ln>
            <a:noFill/>
          </a:ln>
        </p:spPr>
      </p:pic>
      <p:sp>
        <p:nvSpPr>
          <p:cNvPr id="159" name="Google Shape;159;p17"/>
          <p:cNvSpPr txBox="1"/>
          <p:nvPr/>
        </p:nvSpPr>
        <p:spPr>
          <a:xfrm>
            <a:off x="554078" y="3829050"/>
            <a:ext cx="9983293" cy="2215991"/>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8000" b="0" i="0" u="none" strike="noStrike" cap="none">
                <a:solidFill>
                  <a:srgbClr val="FFFFFF"/>
                </a:solidFill>
                <a:latin typeface="Inter"/>
                <a:ea typeface="Inter"/>
                <a:cs typeface="Inter"/>
                <a:sym typeface="Inter"/>
              </a:rPr>
              <a:t>CÁC THAM SỐ </a:t>
            </a:r>
          </a:p>
          <a:p>
            <a:pPr marL="0" marR="0" lvl="0" indent="0" algn="l" rtl="0">
              <a:lnSpc>
                <a:spcPct val="90000"/>
              </a:lnSpc>
              <a:spcBef>
                <a:spcPts val="0"/>
              </a:spcBef>
              <a:spcAft>
                <a:spcPts val="0"/>
              </a:spcAft>
              <a:buNone/>
            </a:pPr>
            <a:r>
              <a:rPr lang="en-US" sz="8000" b="0" i="0" u="none" strike="noStrike" cap="none">
                <a:solidFill>
                  <a:srgbClr val="FFFFFF"/>
                </a:solidFill>
                <a:latin typeface="Inter"/>
                <a:ea typeface="Inter"/>
                <a:cs typeface="Inter"/>
                <a:sym typeface="Inter"/>
              </a:rPr>
              <a:t>ĐẦU VÀO</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3"/>
        <p:cNvGrpSpPr/>
        <p:nvPr/>
      </p:nvGrpSpPr>
      <p:grpSpPr>
        <a:xfrm>
          <a:off x="0" y="0"/>
          <a:ext cx="0" cy="0"/>
          <a:chOff x="0" y="0"/>
          <a:chExt cx="0" cy="0"/>
        </a:xfrm>
      </p:grpSpPr>
      <p:sp>
        <p:nvSpPr>
          <p:cNvPr id="164" name="Google Shape;164;p18"/>
          <p:cNvSpPr/>
          <p:nvPr/>
        </p:nvSpPr>
        <p:spPr>
          <a:xfrm flipH="1">
            <a:off x="-376909" y="10275281"/>
            <a:ext cx="569037" cy="570463"/>
          </a:xfrm>
          <a:custGeom>
            <a:avLst/>
            <a:gdLst/>
            <a:ahLst/>
            <a:cxnLst/>
            <a:rect l="l" t="t" r="r" b="b"/>
            <a:pathLst>
              <a:path w="569037" h="570463" extrusionOk="0">
                <a:moveTo>
                  <a:pt x="569037" y="0"/>
                </a:moveTo>
                <a:lnTo>
                  <a:pt x="0" y="0"/>
                </a:lnTo>
                <a:lnTo>
                  <a:pt x="0" y="570463"/>
                </a:lnTo>
                <a:lnTo>
                  <a:pt x="569037" y="570463"/>
                </a:lnTo>
                <a:lnTo>
                  <a:pt x="569037" y="0"/>
                </a:lnTo>
                <a:close/>
              </a:path>
            </a:pathLst>
          </a:custGeom>
          <a:blipFill rotWithShape="1">
            <a:blip r:embed="rId3">
              <a:alphaModFix/>
            </a:blip>
            <a:stretch>
              <a:fillRect/>
            </a:stretch>
          </a:blipFill>
          <a:ln>
            <a:noFill/>
          </a:ln>
        </p:spPr>
        <p:txBody>
          <a:bodyPr/>
          <a:lstStyle/>
          <a:p>
            <a:endParaRPr lang="en-US"/>
          </a:p>
        </p:txBody>
      </p:sp>
      <p:sp>
        <p:nvSpPr>
          <p:cNvPr id="165" name="Google Shape;165;p18"/>
          <p:cNvSpPr/>
          <p:nvPr/>
        </p:nvSpPr>
        <p:spPr>
          <a:xfrm flipH="1">
            <a:off x="-963003" y="10230512"/>
            <a:ext cx="995852" cy="998348"/>
          </a:xfrm>
          <a:custGeom>
            <a:avLst/>
            <a:gdLst/>
            <a:ahLst/>
            <a:cxnLst/>
            <a:rect l="l" t="t" r="r" b="b"/>
            <a:pathLst>
              <a:path w="995852" h="998348" extrusionOk="0">
                <a:moveTo>
                  <a:pt x="995851" y="0"/>
                </a:moveTo>
                <a:lnTo>
                  <a:pt x="0" y="0"/>
                </a:lnTo>
                <a:lnTo>
                  <a:pt x="0" y="998347"/>
                </a:lnTo>
                <a:lnTo>
                  <a:pt x="995851" y="998347"/>
                </a:lnTo>
                <a:lnTo>
                  <a:pt x="995851" y="0"/>
                </a:lnTo>
                <a:close/>
              </a:path>
            </a:pathLst>
          </a:custGeom>
          <a:blipFill rotWithShape="1">
            <a:blip r:embed="rId4">
              <a:alphaModFix/>
            </a:blip>
            <a:stretch>
              <a:fillRect/>
            </a:stretch>
          </a:blipFill>
          <a:ln>
            <a:noFill/>
          </a:ln>
        </p:spPr>
        <p:txBody>
          <a:bodyPr/>
          <a:lstStyle/>
          <a:p>
            <a:endParaRPr lang="en-US"/>
          </a:p>
        </p:txBody>
      </p:sp>
      <p:pic>
        <p:nvPicPr>
          <p:cNvPr id="166" name="Google Shape;166;p18"/>
          <p:cNvPicPr preferRelativeResize="0"/>
          <p:nvPr/>
        </p:nvPicPr>
        <p:blipFill>
          <a:blip r:embed="rId5">
            <a:alphaModFix/>
          </a:blip>
          <a:stretch>
            <a:fillRect/>
          </a:stretch>
        </p:blipFill>
        <p:spPr>
          <a:xfrm>
            <a:off x="18" y="0"/>
            <a:ext cx="18288000" cy="10295938"/>
          </a:xfrm>
          <a:prstGeom prst="rect">
            <a:avLst/>
          </a:prstGeom>
          <a:noFill/>
          <a:ln>
            <a:noFill/>
          </a:ln>
        </p:spPr>
      </p:pic>
      <p:pic>
        <p:nvPicPr>
          <p:cNvPr id="167" name="Google Shape;167;p18"/>
          <p:cNvPicPr preferRelativeResize="0"/>
          <p:nvPr/>
        </p:nvPicPr>
        <p:blipFill>
          <a:blip r:embed="rId6">
            <a:alphaModFix/>
          </a:blip>
          <a:stretch>
            <a:fillRect/>
          </a:stretch>
        </p:blipFill>
        <p:spPr>
          <a:xfrm>
            <a:off x="-15896838" y="-4122427"/>
            <a:ext cx="24590776" cy="18527106"/>
          </a:xfrm>
          <a:prstGeom prst="rect">
            <a:avLst/>
          </a:prstGeom>
          <a:noFill/>
          <a:ln>
            <a:noFill/>
          </a:ln>
        </p:spPr>
      </p:pic>
      <p:sp>
        <p:nvSpPr>
          <p:cNvPr id="184" name="Google Shape;184;p18"/>
          <p:cNvSpPr txBox="1"/>
          <p:nvPr/>
        </p:nvSpPr>
        <p:spPr>
          <a:xfrm>
            <a:off x="17733922" y="10385123"/>
            <a:ext cx="33563334" cy="1381125"/>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2000" b="0" i="0" u="none" strike="noStrike" cap="none">
                <a:solidFill>
                  <a:srgbClr val="FFFFFF"/>
                </a:solidFill>
                <a:latin typeface="Inter"/>
                <a:ea typeface="Inter"/>
                <a:cs typeface="Inter"/>
                <a:sym typeface="Inter"/>
              </a:rPr>
              <a:t>Our Planets   Our Planets   Our Planets</a:t>
            </a:r>
            <a:endParaRPr/>
          </a:p>
        </p:txBody>
      </p:sp>
      <p:sp>
        <p:nvSpPr>
          <p:cNvPr id="2" name="Google Shape;112;p14">
            <a:extLst>
              <a:ext uri="{FF2B5EF4-FFF2-40B4-BE49-F238E27FC236}">
                <a16:creationId xmlns:a16="http://schemas.microsoft.com/office/drawing/2014/main" id="{3EE55405-2290-F438-F3CD-89C21D121ADF}"/>
              </a:ext>
            </a:extLst>
          </p:cNvPr>
          <p:cNvSpPr txBox="1"/>
          <p:nvPr/>
        </p:nvSpPr>
        <p:spPr>
          <a:xfrm>
            <a:off x="9144000" y="2748227"/>
            <a:ext cx="8204350" cy="6771084"/>
          </a:xfrm>
          <a:prstGeom prst="rect">
            <a:avLst/>
          </a:prstGeom>
          <a:noFill/>
          <a:ln>
            <a:noFill/>
          </a:ln>
        </p:spPr>
        <p:txBody>
          <a:bodyPr spcFirstLastPara="1" wrap="square" lIns="0" tIns="0" rIns="0" bIns="0" anchor="t" anchorCtr="0">
            <a:spAutoFit/>
          </a:bodyPr>
          <a:lstStyle/>
          <a:p>
            <a:pPr marL="571500" marR="0" lvl="0" indent="-571500" rtl="0">
              <a:spcBef>
                <a:spcPts val="0"/>
              </a:spcBef>
              <a:spcAft>
                <a:spcPts val="0"/>
              </a:spcAft>
              <a:buClr>
                <a:schemeClr val="bg1"/>
              </a:buClr>
              <a:buFont typeface="Arial" panose="020B0604020202020204" pitchFamily="34" charset="0"/>
              <a:buChar char="•"/>
            </a:pPr>
            <a:r>
              <a:rPr lang="en-US" sz="4000" b="0" i="0" u="none" strike="noStrike" cap="none">
                <a:solidFill>
                  <a:srgbClr val="FFFFFF"/>
                </a:solidFill>
                <a:latin typeface="Montserrat" panose="00000500000000000000" pitchFamily="2" charset="0"/>
                <a:ea typeface="Inter"/>
                <a:cs typeface="Inter"/>
                <a:sym typeface="Inter"/>
              </a:rPr>
              <a:t>pop_size = 5 </a:t>
            </a:r>
          </a:p>
          <a:p>
            <a:pPr marL="571500" marR="0" lvl="0" indent="-571500" rtl="0">
              <a:spcBef>
                <a:spcPts val="0"/>
              </a:spcBef>
              <a:spcAft>
                <a:spcPts val="0"/>
              </a:spcAft>
              <a:buClr>
                <a:schemeClr val="bg1"/>
              </a:buClr>
              <a:buFont typeface="Arial" panose="020B0604020202020204" pitchFamily="34" charset="0"/>
              <a:buChar char="•"/>
            </a:pPr>
            <a:r>
              <a:rPr lang="en-US" sz="4000" b="0" i="0" u="none" strike="noStrike" cap="none">
                <a:solidFill>
                  <a:srgbClr val="FFFFFF"/>
                </a:solidFill>
                <a:latin typeface="Montserrat" panose="00000500000000000000" pitchFamily="2" charset="0"/>
                <a:ea typeface="Inter"/>
                <a:cs typeface="Inter"/>
                <a:sym typeface="Inter"/>
              </a:rPr>
              <a:t>bounds = [-2, 2] </a:t>
            </a:r>
          </a:p>
          <a:p>
            <a:pPr marL="571500" marR="0" lvl="0" indent="-571500" rtl="0">
              <a:spcBef>
                <a:spcPts val="0"/>
              </a:spcBef>
              <a:spcAft>
                <a:spcPts val="0"/>
              </a:spcAft>
              <a:buClr>
                <a:schemeClr val="bg1"/>
              </a:buClr>
              <a:buFont typeface="Arial" panose="020B0604020202020204" pitchFamily="34" charset="0"/>
              <a:buChar char="•"/>
            </a:pPr>
            <a:r>
              <a:rPr lang="en-US" sz="4000" b="0" i="0" u="none" strike="noStrike" cap="none">
                <a:solidFill>
                  <a:srgbClr val="FFFFFF"/>
                </a:solidFill>
                <a:latin typeface="Montserrat" panose="00000500000000000000" pitchFamily="2" charset="0"/>
                <a:ea typeface="Inter"/>
                <a:cs typeface="Inter"/>
                <a:sym typeface="Inter"/>
              </a:rPr>
              <a:t>max_iter = 20</a:t>
            </a:r>
          </a:p>
          <a:p>
            <a:pPr marL="571500" marR="0" lvl="0" indent="-571500" rtl="0">
              <a:spcBef>
                <a:spcPts val="0"/>
              </a:spcBef>
              <a:spcAft>
                <a:spcPts val="0"/>
              </a:spcAft>
              <a:buClr>
                <a:schemeClr val="bg1"/>
              </a:buClr>
              <a:buFont typeface="Arial" panose="020B0604020202020204" pitchFamily="34" charset="0"/>
              <a:buChar char="•"/>
            </a:pPr>
            <a:r>
              <a:rPr lang="en-US" sz="4000" b="0" i="0" u="none" strike="noStrike" cap="none">
                <a:solidFill>
                  <a:srgbClr val="FFFFFF"/>
                </a:solidFill>
                <a:latin typeface="Montserrat" panose="00000500000000000000" pitchFamily="2" charset="0"/>
                <a:ea typeface="Inter"/>
                <a:cs typeface="Inter"/>
                <a:sym typeface="Inter"/>
              </a:rPr>
              <a:t>fitness = f(x1,x2,x3) </a:t>
            </a:r>
          </a:p>
          <a:p>
            <a:pPr marL="571500" marR="0" lvl="0" indent="-571500" rtl="0">
              <a:spcBef>
                <a:spcPts val="0"/>
              </a:spcBef>
              <a:spcAft>
                <a:spcPts val="0"/>
              </a:spcAft>
              <a:buClr>
                <a:schemeClr val="bg1"/>
              </a:buClr>
              <a:buFont typeface="Arial" panose="020B0604020202020204" pitchFamily="34" charset="0"/>
              <a:buChar char="•"/>
            </a:pPr>
            <a:r>
              <a:rPr lang="en-US" sz="4000">
                <a:solidFill>
                  <a:srgbClr val="FFFFFF"/>
                </a:solidFill>
                <a:latin typeface="Montserrat" panose="00000500000000000000" pitchFamily="2" charset="0"/>
                <a:ea typeface="Inter"/>
                <a:cs typeface="Inter"/>
                <a:sym typeface="Inter"/>
              </a:rPr>
              <a:t>NI(i): chuẩn hóa</a:t>
            </a:r>
            <a:endParaRPr lang="en-US" sz="4000" b="0" i="0" u="none" strike="noStrike" cap="none">
              <a:solidFill>
                <a:srgbClr val="FFFFFF"/>
              </a:solidFill>
              <a:latin typeface="Montserrat" panose="00000500000000000000" pitchFamily="2" charset="0"/>
              <a:ea typeface="Inter"/>
              <a:cs typeface="Inter"/>
              <a:sym typeface="Inter"/>
            </a:endParaRPr>
          </a:p>
          <a:p>
            <a:pPr marL="571500" marR="0" lvl="0" indent="-571500" rtl="0">
              <a:spcBef>
                <a:spcPts val="0"/>
              </a:spcBef>
              <a:spcAft>
                <a:spcPts val="0"/>
              </a:spcAft>
              <a:buClr>
                <a:schemeClr val="bg1"/>
              </a:buClr>
              <a:buFont typeface="Arial" panose="020B0604020202020204" pitchFamily="34" charset="0"/>
              <a:buChar char="•"/>
            </a:pPr>
            <a:r>
              <a:rPr lang="en-US" sz="4000" b="0" i="0" u="none" strike="noStrike" cap="none">
                <a:solidFill>
                  <a:srgbClr val="FFFFFF"/>
                </a:solidFill>
                <a:latin typeface="Montserrat" panose="00000500000000000000" pitchFamily="2" charset="0"/>
                <a:ea typeface="Inter"/>
                <a:cs typeface="Inter"/>
                <a:sym typeface="Inter"/>
              </a:rPr>
              <a:t>WEPmin = 0.2, WEPmax = 0.8</a:t>
            </a:r>
          </a:p>
          <a:p>
            <a:pPr marL="571500" marR="0" lvl="0" indent="-571500" rtl="0">
              <a:spcBef>
                <a:spcPts val="0"/>
              </a:spcBef>
              <a:spcAft>
                <a:spcPts val="0"/>
              </a:spcAft>
              <a:buClr>
                <a:schemeClr val="bg1"/>
              </a:buClr>
              <a:buFont typeface="Arial" panose="020B0604020202020204" pitchFamily="34" charset="0"/>
              <a:buChar char="•"/>
            </a:pPr>
            <a:r>
              <a:rPr lang="en-US" sz="4000" b="0" i="0" u="none" strike="noStrike" cap="none">
                <a:solidFill>
                  <a:srgbClr val="FFFFFF"/>
                </a:solidFill>
                <a:latin typeface="Montserrat" panose="00000500000000000000" pitchFamily="2" charset="0"/>
                <a:ea typeface="Inter"/>
                <a:cs typeface="Inter"/>
                <a:sym typeface="Inter"/>
              </a:rPr>
              <a:t>TDR = 1.0</a:t>
            </a:r>
          </a:p>
          <a:p>
            <a:pPr marL="571500" marR="0" lvl="0" indent="-571500" rtl="0">
              <a:spcBef>
                <a:spcPts val="0"/>
              </a:spcBef>
              <a:spcAft>
                <a:spcPts val="0"/>
              </a:spcAft>
              <a:buClr>
                <a:schemeClr val="bg1"/>
              </a:buClr>
              <a:buFont typeface="Arial" panose="020B0604020202020204" pitchFamily="34" charset="0"/>
              <a:buChar char="•"/>
            </a:pPr>
            <a:r>
              <a:rPr lang="en-US" sz="4000" b="0" i="0" u="none" strike="noStrike" cap="none">
                <a:solidFill>
                  <a:srgbClr val="FFFFFF"/>
                </a:solidFill>
                <a:latin typeface="Montserrat" panose="00000500000000000000" pitchFamily="2" charset="0"/>
                <a:ea typeface="Inter"/>
                <a:cs typeface="Inter"/>
                <a:sym typeface="Inter"/>
              </a:rPr>
              <a:t>R1 = random[0,1] </a:t>
            </a:r>
          </a:p>
          <a:p>
            <a:pPr marL="571500" marR="0" lvl="0" indent="-571500" rtl="0">
              <a:spcBef>
                <a:spcPts val="0"/>
              </a:spcBef>
              <a:spcAft>
                <a:spcPts val="0"/>
              </a:spcAft>
              <a:buClr>
                <a:schemeClr val="bg1"/>
              </a:buClr>
              <a:buFont typeface="Arial" panose="020B0604020202020204" pitchFamily="34" charset="0"/>
              <a:buChar char="•"/>
            </a:pPr>
            <a:r>
              <a:rPr lang="en-US" sz="4000" b="0" i="0" u="none" strike="noStrike" cap="none">
                <a:solidFill>
                  <a:srgbClr val="FFFFFF"/>
                </a:solidFill>
                <a:latin typeface="Montserrat" panose="00000500000000000000" pitchFamily="2" charset="0"/>
                <a:ea typeface="Inter"/>
                <a:cs typeface="Inter"/>
                <a:sym typeface="Inter"/>
              </a:rPr>
              <a:t>R2 = random[0,1] </a:t>
            </a:r>
          </a:p>
          <a:p>
            <a:pPr marL="571500" marR="0" lvl="0" indent="-571500" rtl="0">
              <a:spcBef>
                <a:spcPts val="0"/>
              </a:spcBef>
              <a:spcAft>
                <a:spcPts val="0"/>
              </a:spcAft>
              <a:buClr>
                <a:schemeClr val="bg1"/>
              </a:buClr>
              <a:buFont typeface="Arial" panose="020B0604020202020204" pitchFamily="34" charset="0"/>
              <a:buChar char="•"/>
            </a:pPr>
            <a:r>
              <a:rPr lang="en-US" sz="4000" b="0" i="0" u="none" strike="noStrike" cap="none">
                <a:solidFill>
                  <a:srgbClr val="FFFFFF"/>
                </a:solidFill>
                <a:latin typeface="Montserrat" panose="00000500000000000000" pitchFamily="2" charset="0"/>
                <a:ea typeface="Inter"/>
                <a:cs typeface="Inter"/>
                <a:sym typeface="Inter"/>
              </a:rPr>
              <a:t>R3 = random[0,1]</a:t>
            </a:r>
          </a:p>
          <a:p>
            <a:pPr marL="571500" marR="0" lvl="0" indent="-571500" rtl="0">
              <a:spcBef>
                <a:spcPts val="0"/>
              </a:spcBef>
              <a:spcAft>
                <a:spcPts val="0"/>
              </a:spcAft>
              <a:buClr>
                <a:schemeClr val="bg1"/>
              </a:buClr>
              <a:buFont typeface="Arial" panose="020B0604020202020204" pitchFamily="34" charset="0"/>
              <a:buChar char="•"/>
            </a:pPr>
            <a:r>
              <a:rPr lang="en-US" sz="4000" b="0" i="0" u="none" strike="noStrike" cap="none">
                <a:solidFill>
                  <a:srgbClr val="FFFFFF"/>
                </a:solidFill>
                <a:latin typeface="Montserrat" panose="00000500000000000000" pitchFamily="2" charset="0"/>
                <a:ea typeface="Inter"/>
                <a:cs typeface="Inter"/>
                <a:sym typeface="Inter"/>
              </a:rPr>
              <a:t>R4 = random[0,1]</a:t>
            </a:r>
          </a:p>
        </p:txBody>
      </p:sp>
      <mc:AlternateContent xmlns:mc="http://schemas.openxmlformats.org/markup-compatibility/2006" xmlns:a14="http://schemas.microsoft.com/office/drawing/2010/main">
        <mc:Choice Requires="a14">
          <p:sp>
            <p:nvSpPr>
              <p:cNvPr id="3" name="TextBox 1">
                <a:extLst>
                  <a:ext uri="{FF2B5EF4-FFF2-40B4-BE49-F238E27FC236}">
                    <a16:creationId xmlns:a16="http://schemas.microsoft.com/office/drawing/2014/main" id="{0A5FE562-A840-4D1C-A6BD-5FEDAFA64586}"/>
                  </a:ext>
                </a:extLst>
              </p:cNvPr>
              <p:cNvSpPr txBox="1"/>
              <p:nvPr/>
            </p:nvSpPr>
            <p:spPr>
              <a:xfrm>
                <a:off x="4661210" y="493394"/>
                <a:ext cx="12288645" cy="1761440"/>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7000">
                    <a:solidFill>
                      <a:schemeClr val="bg1"/>
                    </a:solidFill>
                  </a:rPr>
                  <a:t>f(</a:t>
                </a:r>
                <a14:m>
                  <m:oMath xmlns:m="http://schemas.openxmlformats.org/officeDocument/2006/math">
                    <m:sSub>
                      <m:sSubPr>
                        <m:ctrlPr>
                          <a:rPr lang="en-US" sz="7000" i="1">
                            <a:solidFill>
                              <a:schemeClr val="bg1"/>
                            </a:solidFill>
                            <a:latin typeface="Cambria Math" panose="02040503050406030204" pitchFamily="18" charset="0"/>
                          </a:rPr>
                        </m:ctrlPr>
                      </m:sSubPr>
                      <m:e>
                        <m:r>
                          <a:rPr lang="en-US" sz="7000" b="0" i="1">
                            <a:solidFill>
                              <a:schemeClr val="bg1"/>
                            </a:solidFill>
                            <a:latin typeface="Cambria Math" panose="02040503050406030204" pitchFamily="18" charset="0"/>
                          </a:rPr>
                          <m:t>𝑥</m:t>
                        </m:r>
                      </m:e>
                      <m:sub>
                        <m:r>
                          <a:rPr lang="en-US" sz="7000" b="0" i="1">
                            <a:solidFill>
                              <a:schemeClr val="bg1"/>
                            </a:solidFill>
                            <a:latin typeface="Cambria Math" panose="02040503050406030204" pitchFamily="18" charset="0"/>
                          </a:rPr>
                          <m:t>1, </m:t>
                        </m:r>
                      </m:sub>
                    </m:sSub>
                    <m:sSub>
                      <m:sSubPr>
                        <m:ctrlPr>
                          <a:rPr lang="en-US" sz="7000" i="1">
                            <a:solidFill>
                              <a:schemeClr val="bg1"/>
                            </a:solidFill>
                            <a:latin typeface="Cambria Math" panose="02040503050406030204" pitchFamily="18" charset="0"/>
                          </a:rPr>
                        </m:ctrlPr>
                      </m:sSubPr>
                      <m:e>
                        <m:r>
                          <a:rPr lang="en-US" sz="7000" b="0" i="1">
                            <a:solidFill>
                              <a:schemeClr val="bg1"/>
                            </a:solidFill>
                            <a:latin typeface="Cambria Math" panose="02040503050406030204" pitchFamily="18" charset="0"/>
                          </a:rPr>
                          <m:t>𝑥</m:t>
                        </m:r>
                      </m:e>
                      <m:sub>
                        <m:r>
                          <a:rPr lang="en-US" sz="7000" b="0" i="1">
                            <a:solidFill>
                              <a:schemeClr val="bg1"/>
                            </a:solidFill>
                            <a:latin typeface="Cambria Math" panose="02040503050406030204" pitchFamily="18" charset="0"/>
                          </a:rPr>
                          <m:t>2</m:t>
                        </m:r>
                      </m:sub>
                    </m:sSub>
                    <m:r>
                      <a:rPr lang="en-US" sz="7000" b="0" i="1">
                        <a:solidFill>
                          <a:schemeClr val="bg1"/>
                        </a:solidFill>
                        <a:latin typeface="Cambria Math" panose="02040503050406030204" pitchFamily="18" charset="0"/>
                      </a:rPr>
                      <m:t>, </m:t>
                    </m:r>
                    <m:sSub>
                      <m:sSubPr>
                        <m:ctrlPr>
                          <a:rPr lang="en-US" sz="7000" b="0" i="1">
                            <a:solidFill>
                              <a:schemeClr val="bg1"/>
                            </a:solidFill>
                            <a:latin typeface="Cambria Math" panose="02040503050406030204" pitchFamily="18" charset="0"/>
                          </a:rPr>
                        </m:ctrlPr>
                      </m:sSubPr>
                      <m:e>
                        <m:r>
                          <a:rPr lang="en-US" sz="7000" b="0" i="1">
                            <a:solidFill>
                              <a:schemeClr val="bg1"/>
                            </a:solidFill>
                            <a:latin typeface="Cambria Math" panose="02040503050406030204" pitchFamily="18" charset="0"/>
                          </a:rPr>
                          <m:t>𝑥</m:t>
                        </m:r>
                      </m:e>
                      <m:sub>
                        <m:r>
                          <a:rPr lang="en-US" sz="7000" b="0" i="1">
                            <a:solidFill>
                              <a:schemeClr val="bg1"/>
                            </a:solidFill>
                            <a:latin typeface="Cambria Math" panose="02040503050406030204" pitchFamily="18" charset="0"/>
                          </a:rPr>
                          <m:t>3</m:t>
                        </m:r>
                      </m:sub>
                    </m:sSub>
                    <m:r>
                      <a:rPr lang="en-US" sz="7000" b="0" i="1">
                        <a:solidFill>
                          <a:schemeClr val="bg1"/>
                        </a:solidFill>
                        <a:latin typeface="Cambria Math" panose="02040503050406030204" pitchFamily="18" charset="0"/>
                      </a:rPr>
                      <m:t>)=</m:t>
                    </m:r>
                    <m:sSup>
                      <m:sSupPr>
                        <m:ctrlPr>
                          <a:rPr lang="en-US" sz="7000" b="0" i="1">
                            <a:solidFill>
                              <a:schemeClr val="bg1"/>
                            </a:solidFill>
                            <a:latin typeface="Cambria Math" panose="02040503050406030204" pitchFamily="18" charset="0"/>
                          </a:rPr>
                        </m:ctrlPr>
                      </m:sSupPr>
                      <m:e>
                        <m:r>
                          <a:rPr lang="en-US" sz="7000" b="0" i="1">
                            <a:solidFill>
                              <a:schemeClr val="bg1"/>
                            </a:solidFill>
                            <a:latin typeface="Cambria Math" panose="02040503050406030204" pitchFamily="18" charset="0"/>
                          </a:rPr>
                          <m:t>(</m:t>
                        </m:r>
                        <m:f>
                          <m:fPr>
                            <m:ctrlPr>
                              <a:rPr lang="en-US" sz="7000" b="0" i="1">
                                <a:solidFill>
                                  <a:schemeClr val="bg1"/>
                                </a:solidFill>
                                <a:latin typeface="Cambria Math" panose="02040503050406030204" pitchFamily="18" charset="0"/>
                              </a:rPr>
                            </m:ctrlPr>
                          </m:fPr>
                          <m:num>
                            <m:r>
                              <a:rPr lang="en-US" sz="7000" b="0" i="1">
                                <a:solidFill>
                                  <a:schemeClr val="bg1"/>
                                </a:solidFill>
                                <a:latin typeface="Cambria Math" panose="02040503050406030204" pitchFamily="18" charset="0"/>
                              </a:rPr>
                              <m:t>𝑥</m:t>
                            </m:r>
                            <m:r>
                              <a:rPr lang="en-US" sz="7000" b="0" i="1">
                                <a:solidFill>
                                  <a:schemeClr val="bg1"/>
                                </a:solidFill>
                                <a:latin typeface="Cambria Math" panose="02040503050406030204" pitchFamily="18" charset="0"/>
                              </a:rPr>
                              <m:t>1</m:t>
                            </m:r>
                          </m:num>
                          <m:den>
                            <m:r>
                              <a:rPr lang="en-US" sz="7000" b="0" i="1">
                                <a:solidFill>
                                  <a:schemeClr val="bg1"/>
                                </a:solidFill>
                                <a:latin typeface="Cambria Math" panose="02040503050406030204" pitchFamily="18" charset="0"/>
                              </a:rPr>
                              <m:t>4</m:t>
                            </m:r>
                          </m:den>
                        </m:f>
                        <m:r>
                          <a:rPr lang="en-US" sz="7000" b="0" i="1">
                            <a:solidFill>
                              <a:schemeClr val="bg1"/>
                            </a:solidFill>
                            <a:latin typeface="Cambria Math" panose="02040503050406030204" pitchFamily="18" charset="0"/>
                          </a:rPr>
                          <m:t>)</m:t>
                        </m:r>
                      </m:e>
                      <m:sup>
                        <m:r>
                          <a:rPr lang="en-US" sz="7000" b="0" i="1">
                            <a:solidFill>
                              <a:schemeClr val="bg1"/>
                            </a:solidFill>
                            <a:latin typeface="Cambria Math" panose="02040503050406030204" pitchFamily="18" charset="0"/>
                          </a:rPr>
                          <m:t>2</m:t>
                        </m:r>
                      </m:sup>
                    </m:sSup>
                    <m:r>
                      <a:rPr lang="en-US" sz="7000" b="0" i="1">
                        <a:solidFill>
                          <a:schemeClr val="bg1"/>
                        </a:solidFill>
                        <a:latin typeface="Cambria Math" panose="02040503050406030204" pitchFamily="18" charset="0"/>
                      </a:rPr>
                      <m:t>+ </m:t>
                    </m:r>
                    <m:sSup>
                      <m:sSupPr>
                        <m:ctrlPr>
                          <a:rPr lang="en-US" sz="7000" b="0" i="1">
                            <a:solidFill>
                              <a:schemeClr val="bg1"/>
                            </a:solidFill>
                            <a:latin typeface="Cambria Math" panose="02040503050406030204" pitchFamily="18" charset="0"/>
                          </a:rPr>
                        </m:ctrlPr>
                      </m:sSupPr>
                      <m:e>
                        <m:r>
                          <a:rPr lang="en-US" sz="7000" b="0" i="1">
                            <a:solidFill>
                              <a:schemeClr val="bg1"/>
                            </a:solidFill>
                            <a:latin typeface="Cambria Math" panose="02040503050406030204" pitchFamily="18" charset="0"/>
                          </a:rPr>
                          <m:t>(</m:t>
                        </m:r>
                        <m:f>
                          <m:fPr>
                            <m:ctrlPr>
                              <a:rPr lang="en-US" sz="7000" b="0" i="1">
                                <a:solidFill>
                                  <a:schemeClr val="bg1"/>
                                </a:solidFill>
                                <a:latin typeface="Cambria Math" panose="02040503050406030204" pitchFamily="18" charset="0"/>
                              </a:rPr>
                            </m:ctrlPr>
                          </m:fPr>
                          <m:num>
                            <m:r>
                              <a:rPr lang="en-US" sz="7000" b="0" i="1">
                                <a:solidFill>
                                  <a:schemeClr val="bg1"/>
                                </a:solidFill>
                                <a:latin typeface="Cambria Math" panose="02040503050406030204" pitchFamily="18" charset="0"/>
                              </a:rPr>
                              <m:t>𝑥</m:t>
                            </m:r>
                            <m:r>
                              <a:rPr lang="en-US" sz="7000" b="0" i="1">
                                <a:solidFill>
                                  <a:schemeClr val="bg1"/>
                                </a:solidFill>
                                <a:latin typeface="Cambria Math" panose="02040503050406030204" pitchFamily="18" charset="0"/>
                              </a:rPr>
                              <m:t>2</m:t>
                            </m:r>
                          </m:num>
                          <m:den>
                            <m:r>
                              <a:rPr lang="en-US" sz="7000" b="0" i="1">
                                <a:solidFill>
                                  <a:schemeClr val="bg1"/>
                                </a:solidFill>
                                <a:latin typeface="Cambria Math" panose="02040503050406030204" pitchFamily="18" charset="0"/>
                              </a:rPr>
                              <m:t>2</m:t>
                            </m:r>
                          </m:den>
                        </m:f>
                        <m:r>
                          <a:rPr lang="en-US" sz="7000" b="0" i="1">
                            <a:solidFill>
                              <a:schemeClr val="bg1"/>
                            </a:solidFill>
                            <a:latin typeface="Cambria Math" panose="02040503050406030204" pitchFamily="18" charset="0"/>
                          </a:rPr>
                          <m:t>)</m:t>
                        </m:r>
                      </m:e>
                      <m:sup>
                        <m:r>
                          <a:rPr lang="en-US" sz="7000" b="0" i="1">
                            <a:solidFill>
                              <a:schemeClr val="bg1"/>
                            </a:solidFill>
                            <a:latin typeface="Cambria Math" panose="02040503050406030204" pitchFamily="18" charset="0"/>
                          </a:rPr>
                          <m:t>2</m:t>
                        </m:r>
                      </m:sup>
                    </m:sSup>
                    <m:r>
                      <a:rPr lang="en-US" sz="7000" b="0" i="1">
                        <a:solidFill>
                          <a:schemeClr val="bg1"/>
                        </a:solidFill>
                        <a:latin typeface="Cambria Math" panose="02040503050406030204" pitchFamily="18" charset="0"/>
                      </a:rPr>
                      <m:t>+ </m:t>
                    </m:r>
                    <m:sSup>
                      <m:sSupPr>
                        <m:ctrlPr>
                          <a:rPr lang="en-US" sz="7000" b="0" i="1">
                            <a:solidFill>
                              <a:schemeClr val="bg1"/>
                            </a:solidFill>
                            <a:latin typeface="Cambria Math" panose="02040503050406030204" pitchFamily="18" charset="0"/>
                          </a:rPr>
                        </m:ctrlPr>
                      </m:sSupPr>
                      <m:e>
                        <m:r>
                          <a:rPr lang="en-US" sz="7000" b="0" i="1">
                            <a:solidFill>
                              <a:schemeClr val="bg1"/>
                            </a:solidFill>
                            <a:latin typeface="Cambria Math" panose="02040503050406030204" pitchFamily="18" charset="0"/>
                          </a:rPr>
                          <m:t>𝑥</m:t>
                        </m:r>
                        <m:r>
                          <a:rPr lang="en-US" sz="7000" b="0" i="1">
                            <a:solidFill>
                              <a:schemeClr val="bg1"/>
                            </a:solidFill>
                            <a:latin typeface="Cambria Math" panose="02040503050406030204" pitchFamily="18" charset="0"/>
                          </a:rPr>
                          <m:t>3</m:t>
                        </m:r>
                      </m:e>
                      <m:sup>
                        <m:r>
                          <a:rPr lang="en-US" sz="7000" b="0" i="1">
                            <a:solidFill>
                              <a:schemeClr val="bg1"/>
                            </a:solidFill>
                            <a:latin typeface="Cambria Math" panose="02040503050406030204" pitchFamily="18" charset="0"/>
                          </a:rPr>
                          <m:t>2</m:t>
                        </m:r>
                      </m:sup>
                    </m:sSup>
                  </m:oMath>
                </a14:m>
                <a:endParaRPr lang="en-US" sz="7000">
                  <a:solidFill>
                    <a:schemeClr val="bg1"/>
                  </a:solidFill>
                </a:endParaRPr>
              </a:p>
            </p:txBody>
          </p:sp>
        </mc:Choice>
        <mc:Fallback xmlns="">
          <p:sp>
            <p:nvSpPr>
              <p:cNvPr id="3" name="TextBox 1">
                <a:extLst>
                  <a:ext uri="{FF2B5EF4-FFF2-40B4-BE49-F238E27FC236}">
                    <a16:creationId xmlns:a16="http://schemas.microsoft.com/office/drawing/2014/main" id="{0A5FE562-A840-4D1C-A6BD-5FEDAFA64586}"/>
                  </a:ext>
                </a:extLst>
              </p:cNvPr>
              <p:cNvSpPr txBox="1">
                <a:spLocks noRot="1" noChangeAspect="1" noMove="1" noResize="1" noEditPoints="1" noAdjustHandles="1" noChangeArrowheads="1" noChangeShapeType="1" noTextEdit="1"/>
              </p:cNvSpPr>
              <p:nvPr/>
            </p:nvSpPr>
            <p:spPr>
              <a:xfrm>
                <a:off x="4661210" y="493394"/>
                <a:ext cx="12288645" cy="1761440"/>
              </a:xfrm>
              <a:prstGeom prst="rect">
                <a:avLst/>
              </a:prstGeom>
              <a:blipFill>
                <a:blip r:embed="rId7"/>
                <a:stretch>
                  <a:fillRect l="-4367" t="-4152" b="-2076"/>
                </a:stretch>
              </a:blipFill>
            </p:spPr>
            <p:txBody>
              <a:bodyPr/>
              <a:lstStyle/>
              <a:p>
                <a:r>
                  <a:rPr 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Minimal Morph Space Theme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TotalTime>
  <Words>822</Words>
  <Application>Microsoft Office PowerPoint</Application>
  <PresentationFormat>Custom</PresentationFormat>
  <Paragraphs>94</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Inter</vt:lpstr>
      <vt:lpstr>Montserrat Medium</vt:lpstr>
      <vt:lpstr>Calibri</vt:lpstr>
      <vt:lpstr>Inter Light</vt:lpstr>
      <vt:lpstr>Montserrat</vt:lpstr>
      <vt:lpstr>Arial</vt:lpstr>
      <vt:lpstr>Cambria Math</vt:lpstr>
      <vt:lpstr>Minimal Morph Space Themed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Goi Cuon</cp:lastModifiedBy>
  <cp:revision>13</cp:revision>
  <dcterms:modified xsi:type="dcterms:W3CDTF">2024-09-10T16:26:10Z</dcterms:modified>
</cp:coreProperties>
</file>